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8" r:id="rId2"/>
    <p:sldId id="276" r:id="rId3"/>
    <p:sldId id="273" r:id="rId4"/>
    <p:sldId id="293" r:id="rId5"/>
    <p:sldId id="259" r:id="rId6"/>
    <p:sldId id="289" r:id="rId7"/>
    <p:sldId id="275" r:id="rId8"/>
    <p:sldId id="261" r:id="rId9"/>
    <p:sldId id="290" r:id="rId10"/>
    <p:sldId id="278" r:id="rId11"/>
    <p:sldId id="279" r:id="rId12"/>
    <p:sldId id="262" r:id="rId13"/>
    <p:sldId id="291" r:id="rId14"/>
    <p:sldId id="263" r:id="rId15"/>
    <p:sldId id="277" r:id="rId16"/>
    <p:sldId id="265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64" r:id="rId26"/>
    <p:sldId id="269" r:id="rId27"/>
    <p:sldId id="270" r:id="rId28"/>
    <p:sldId id="2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982E"/>
    <a:srgbClr val="0E4B83"/>
    <a:srgbClr val="024A84"/>
    <a:srgbClr val="215968"/>
    <a:srgbClr val="318592"/>
    <a:srgbClr val="0082C9"/>
    <a:srgbClr val="1E1C11"/>
    <a:srgbClr val="4A452A"/>
    <a:srgbClr val="BF342E"/>
    <a:srgbClr val="948A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7" d="100"/>
          <a:sy n="67" d="100"/>
        </p:scale>
        <p:origin x="1176" y="60"/>
      </p:cViewPr>
      <p:guideLst>
        <p:guide orient="horz" pos="2167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2EDF4E-CD0E-45FE-811A-7DEADEDBAC1A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44237-A38A-4A36-B8E2-3DB504356A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09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44237-A38A-4A36-B8E2-3DB504356A6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67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06902"/>
            <a:ext cx="8305800" cy="538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125EF-BE07-466D-BFA3-20F3041108E1}" type="datetimeFigureOut">
              <a:rPr lang="en-US" smtClean="0"/>
              <a:pPr/>
              <a:t>10/10/2014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A93F6-1F28-4375-BB0B-11912CF1DF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Infitinity-Logo-New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926317" y="375906"/>
            <a:ext cx="1952838" cy="287501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 flipV="1">
            <a:off x="403023" y="906279"/>
            <a:ext cx="8316924" cy="45719"/>
          </a:xfrm>
          <a:prstGeom prst="ellipse">
            <a:avLst/>
          </a:prstGeom>
          <a:gradFill flip="none" rotWithShape="1">
            <a:gsLst>
              <a:gs pos="0">
                <a:srgbClr val="C29806"/>
              </a:gs>
              <a:gs pos="50000">
                <a:srgbClr val="C29806">
                  <a:shade val="67500"/>
                  <a:satMod val="115000"/>
                  <a:alpha val="50000"/>
                </a:srgbClr>
              </a:gs>
              <a:gs pos="100000">
                <a:srgbClr val="C29806">
                  <a:shade val="100000"/>
                  <a:satMod val="115000"/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rgbClr val="02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17309" y="6561662"/>
            <a:ext cx="270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" b="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Private &amp; Confidential</a:t>
            </a:r>
            <a:endParaRPr lang="en-US" sz="1150" b="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zoom/>
  </p:transition>
  <p:txStyles>
    <p:titleStyle>
      <a:lvl1pPr algn="l" defTabSz="914400" rtl="0" eaLnBrk="1" latinLnBrk="0" hangingPunct="1">
        <a:spcBef>
          <a:spcPct val="0"/>
        </a:spcBef>
        <a:buNone/>
        <a:defRPr sz="2800" b="1" i="1" kern="1200">
          <a:solidFill>
            <a:srgbClr val="0E4B8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17406" y="2156557"/>
            <a:ext cx="2958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RELAX:</a:t>
            </a:r>
            <a:endParaRPr lang="en-US" sz="6000" dirty="0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923" y="431022"/>
            <a:ext cx="3967292" cy="1097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" t="22159" r="16902" b="33861"/>
          <a:stretch/>
        </p:blipFill>
        <p:spPr>
          <a:xfrm flipV="1">
            <a:off x="-42863" y="3600450"/>
            <a:ext cx="9244014" cy="325754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0" y="22554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Presentation Title</a:t>
            </a:r>
            <a:endParaRPr lang="en-US" sz="4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943249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Author</a:t>
            </a:r>
            <a:endParaRPr lang="en-US" sz="32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0" y="3528024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Date</a:t>
            </a:r>
            <a:endParaRPr lang="en-US" sz="2400" b="1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Differentiators</a:t>
            </a:r>
            <a:endParaRPr 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46840" y="1442800"/>
            <a:ext cx="8450317" cy="4977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7663" lvl="3" indent="-347663">
              <a:lnSpc>
                <a:spcPct val="14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Full HRIS Functionality</a:t>
            </a:r>
          </a:p>
          <a:p>
            <a:pPr marL="347663" lvl="3" indent="-347663">
              <a:lnSpc>
                <a:spcPct val="14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Robust Benefit Management Solution</a:t>
            </a:r>
          </a:p>
          <a:p>
            <a:pPr marL="347663" lvl="3" indent="-347663">
              <a:lnSpc>
                <a:spcPct val="14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Dynamic</a:t>
            </a:r>
            <a:r>
              <a:rPr lang="en-US" sz="2200" dirty="0"/>
              <a:t>, </a:t>
            </a:r>
            <a:r>
              <a:rPr lang="en-US" sz="2200" dirty="0" smtClean="0"/>
              <a:t>Flexible </a:t>
            </a:r>
            <a:r>
              <a:rPr lang="en-US" sz="2200" dirty="0"/>
              <a:t>and </a:t>
            </a:r>
            <a:r>
              <a:rPr lang="en-US" sz="2200" dirty="0" smtClean="0"/>
              <a:t>Web-service Enabled Platform</a:t>
            </a:r>
          </a:p>
          <a:p>
            <a:pPr marL="347663" lvl="3" indent="-347663">
              <a:lnSpc>
                <a:spcPct val="14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Highly Responsive</a:t>
            </a:r>
            <a:r>
              <a:rPr lang="en-US" sz="2200" dirty="0"/>
              <a:t>, </a:t>
            </a:r>
            <a:r>
              <a:rPr lang="en-US" sz="2200" dirty="0" smtClean="0"/>
              <a:t>Flexible </a:t>
            </a:r>
            <a:r>
              <a:rPr lang="en-US" sz="2200" dirty="0"/>
              <a:t>and </a:t>
            </a:r>
            <a:r>
              <a:rPr lang="en-US" sz="2200" dirty="0" smtClean="0"/>
              <a:t>Committed Service Team</a:t>
            </a:r>
          </a:p>
          <a:p>
            <a:pPr marL="347663" lvl="3" indent="-347663">
              <a:lnSpc>
                <a:spcPct val="14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Superior Reporting and Exporting Capabilities: </a:t>
            </a:r>
          </a:p>
          <a:p>
            <a:pPr marL="630238" lvl="3" indent="-284163">
              <a:lnSpc>
                <a:spcPct val="14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§"/>
              <a:tabLst>
                <a:tab pos="1028700" algn="l"/>
              </a:tabLst>
            </a:pPr>
            <a:r>
              <a:rPr lang="en-US" sz="2000" i="1" dirty="0" smtClean="0">
                <a:latin typeface="+mj-lt"/>
                <a:ea typeface="Calibri" pitchFamily="34" charset="0"/>
                <a:cs typeface="Arial" pitchFamily="34" charset="0"/>
              </a:rPr>
              <a:t>e.g.</a:t>
            </a:r>
            <a:r>
              <a:rPr lang="en-US" sz="2000" dirty="0" smtClean="0">
                <a:latin typeface="+mj-lt"/>
              </a:rPr>
              <a:t>, Reports: Event Reporting, Data Comparison Utility </a:t>
            </a:r>
          </a:p>
          <a:p>
            <a:pPr marL="630238" lvl="3" indent="-284163">
              <a:lnSpc>
                <a:spcPct val="14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§"/>
              <a:tabLst>
                <a:tab pos="1028700" algn="l"/>
              </a:tabLst>
            </a:pPr>
            <a:r>
              <a:rPr lang="en-US" sz="2000" i="1" dirty="0" smtClean="0">
                <a:latin typeface="+mj-lt"/>
                <a:ea typeface="Calibri" pitchFamily="34" charset="0"/>
                <a:cs typeface="Arial" pitchFamily="34" charset="0"/>
              </a:rPr>
              <a:t>e.g., </a:t>
            </a:r>
            <a:r>
              <a:rPr lang="en-US" sz="2000" dirty="0" smtClean="0">
                <a:latin typeface="+mj-lt"/>
                <a:ea typeface="Calibri" pitchFamily="34" charset="0"/>
                <a:cs typeface="Arial" pitchFamily="34" charset="0"/>
              </a:rPr>
              <a:t>Exports: Self-contained report building (834, fixed length, etc…)</a:t>
            </a:r>
          </a:p>
          <a:p>
            <a:pPr marL="347663" lvl="3" indent="-347663">
              <a:lnSpc>
                <a:spcPct val="14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Granular Permissions at Enterprise and Administration Levels </a:t>
            </a:r>
          </a:p>
          <a:p>
            <a:pPr marL="914400" marR="0" lvl="0" indent="-91440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798513" lvl="1" indent="-341313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tabLst>
                <a:tab pos="4572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57500" y="1192920"/>
            <a:ext cx="8610600" cy="5105400"/>
          </a:xfrm>
        </p:spPr>
        <p:txBody>
          <a:bodyPr>
            <a:normAutofit/>
          </a:bodyPr>
          <a:lstStyle/>
          <a:p>
            <a:pPr marL="347663" lvl="3" indent="-347663">
              <a:lnSpc>
                <a:spcPct val="13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Discuss Complete Payroll Client/Prospect base</a:t>
            </a:r>
          </a:p>
          <a:p>
            <a:pPr marL="746125" lvl="2" indent="-285750">
              <a:lnSpc>
                <a:spcPct val="120000"/>
              </a:lnSpc>
              <a:buClr>
                <a:srgbClr val="BF982E"/>
              </a:buClr>
              <a:buSzPct val="65000"/>
              <a:buFont typeface="Wingdings" pitchFamily="2" charset="2"/>
              <a:buChar char="§"/>
            </a:pPr>
            <a:r>
              <a:rPr lang="en-US" sz="2200" dirty="0" smtClean="0"/>
              <a:t>Best target markets</a:t>
            </a:r>
          </a:p>
          <a:p>
            <a:pPr marL="347663" lvl="3" indent="-347663">
              <a:lnSpc>
                <a:spcPct val="13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Discovery process</a:t>
            </a:r>
          </a:p>
          <a:p>
            <a:pPr marL="746125" lvl="2" indent="-285750">
              <a:lnSpc>
                <a:spcPct val="120000"/>
              </a:lnSpc>
              <a:buClr>
                <a:srgbClr val="BF982E"/>
              </a:buClr>
              <a:buSzPct val="65000"/>
              <a:buFont typeface="Wingdings" pitchFamily="2" charset="2"/>
              <a:buChar char="§"/>
            </a:pPr>
            <a:r>
              <a:rPr lang="en-US" sz="2200" dirty="0" smtClean="0"/>
              <a:t>Discovery document</a:t>
            </a:r>
          </a:p>
          <a:p>
            <a:pPr marL="746125" lvl="2" indent="-285750">
              <a:lnSpc>
                <a:spcPct val="120000"/>
              </a:lnSpc>
              <a:buClr>
                <a:srgbClr val="BF982E"/>
              </a:buClr>
              <a:buSzPct val="65000"/>
              <a:buFont typeface="Wingdings" pitchFamily="2" charset="2"/>
              <a:buChar char="§"/>
            </a:pPr>
            <a:r>
              <a:rPr lang="en-US" sz="2200" dirty="0" smtClean="0"/>
              <a:t>Key factors</a:t>
            </a:r>
          </a:p>
          <a:p>
            <a:pPr marL="746125" lvl="2" indent="-285750">
              <a:lnSpc>
                <a:spcPct val="120000"/>
              </a:lnSpc>
              <a:buClr>
                <a:srgbClr val="BF982E"/>
              </a:buClr>
              <a:buSzPct val="65000"/>
              <a:buFont typeface="Wingdings" pitchFamily="2" charset="2"/>
              <a:buChar char="§"/>
            </a:pPr>
            <a:r>
              <a:rPr lang="en-US" sz="2200" dirty="0" smtClean="0"/>
              <a:t>Employee size</a:t>
            </a:r>
          </a:p>
          <a:p>
            <a:pPr marL="1314450" lvl="2" indent="-400050">
              <a:lnSpc>
                <a:spcPct val="120000"/>
              </a:lnSpc>
              <a:buClr>
                <a:srgbClr val="BF982E"/>
              </a:buClr>
              <a:buSzPct val="65000"/>
              <a:buFont typeface="Wingdings" pitchFamily="2" charset="2"/>
              <a:buChar char="à"/>
            </a:pPr>
            <a:r>
              <a:rPr lang="en-US" sz="2200" dirty="0" smtClean="0"/>
              <a:t>Existing HRIS? HRIS priorities?</a:t>
            </a:r>
          </a:p>
          <a:p>
            <a:pPr marL="1314450" lvl="2" indent="-400050">
              <a:lnSpc>
                <a:spcPct val="120000"/>
              </a:lnSpc>
              <a:buClr>
                <a:srgbClr val="BF982E"/>
              </a:buClr>
              <a:buSzPct val="65000"/>
              <a:buFont typeface="Wingdings" pitchFamily="2" charset="2"/>
              <a:buChar char="à"/>
            </a:pPr>
            <a:r>
              <a:rPr lang="en-US" sz="2200" dirty="0" smtClean="0"/>
              <a:t>Client time commitment</a:t>
            </a:r>
          </a:p>
          <a:p>
            <a:pPr marL="1314450" lvl="2" indent="-400050">
              <a:lnSpc>
                <a:spcPct val="120000"/>
              </a:lnSpc>
              <a:buClr>
                <a:srgbClr val="BF982E"/>
              </a:buClr>
              <a:buSzPct val="65000"/>
              <a:buFont typeface="Wingdings" pitchFamily="2" charset="2"/>
              <a:buChar char="à"/>
            </a:pPr>
            <a:r>
              <a:rPr lang="en-US" sz="2200" dirty="0" smtClean="0"/>
              <a:t>Payroll, TLM, benefits</a:t>
            </a:r>
          </a:p>
          <a:p>
            <a:pPr marL="347663" lvl="3" indent="-347663">
              <a:lnSpc>
                <a:spcPct val="13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/>
              <a:t>Demonstration Walk-through- Life Cycle</a:t>
            </a:r>
            <a:endParaRPr lang="en-US" sz="22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2" name="Straight Arrow Connector 91"/>
          <p:cNvCxnSpPr/>
          <p:nvPr/>
        </p:nvCxnSpPr>
        <p:spPr>
          <a:xfrm>
            <a:off x="5487244" y="2322781"/>
            <a:ext cx="0" cy="504497"/>
          </a:xfrm>
          <a:prstGeom prst="straightConnector1">
            <a:avLst/>
          </a:prstGeom>
          <a:ln w="28575">
            <a:solidFill>
              <a:srgbClr val="024A8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180201" y="1619208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Rounded Rectangle 81"/>
          <p:cNvSpPr/>
          <p:nvPr/>
        </p:nvSpPr>
        <p:spPr>
          <a:xfrm>
            <a:off x="190711" y="3238453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ounded Rectangle 82"/>
          <p:cNvSpPr/>
          <p:nvPr/>
        </p:nvSpPr>
        <p:spPr>
          <a:xfrm>
            <a:off x="180201" y="4784128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096250" y="5215432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ounded Rectangle 5"/>
          <p:cNvSpPr/>
          <p:nvPr/>
        </p:nvSpPr>
        <p:spPr>
          <a:xfrm>
            <a:off x="8109269" y="5229760"/>
            <a:ext cx="640712" cy="460530"/>
          </a:xfrm>
          <a:prstGeom prst="rect">
            <a:avLst/>
          </a:prstGeom>
          <a:solidFill>
            <a:srgbClr val="BF982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F</a:t>
            </a:r>
            <a:endParaRPr lang="en-US" sz="800" kern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2209800" y="4723543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ounded Rectangle 5"/>
          <p:cNvSpPr/>
          <p:nvPr/>
        </p:nvSpPr>
        <p:spPr>
          <a:xfrm>
            <a:off x="2222819" y="4737871"/>
            <a:ext cx="640712" cy="460530"/>
          </a:xfrm>
          <a:prstGeom prst="rect">
            <a:avLst/>
          </a:prstGeom>
          <a:solidFill>
            <a:srgbClr val="024A8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A</a:t>
            </a:r>
            <a:endParaRPr lang="en-US" sz="800" kern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2209800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5"/>
          <p:cNvSpPr/>
          <p:nvPr/>
        </p:nvSpPr>
        <p:spPr>
          <a:xfrm>
            <a:off x="2222819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D</a:t>
            </a:r>
            <a:endParaRPr lang="en-US" sz="800" kern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2886075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ounded Rectangle 5"/>
          <p:cNvSpPr/>
          <p:nvPr/>
        </p:nvSpPr>
        <p:spPr>
          <a:xfrm>
            <a:off x="2899094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B</a:t>
            </a:r>
            <a:endParaRPr lang="en-US" sz="800" kern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886075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5"/>
          <p:cNvSpPr/>
          <p:nvPr/>
        </p:nvSpPr>
        <p:spPr>
          <a:xfrm>
            <a:off x="2899094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E</a:t>
            </a:r>
            <a:endParaRPr lang="en-US" sz="800" kern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3552825" y="4723543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ounded Rectangle 5"/>
          <p:cNvSpPr/>
          <p:nvPr/>
        </p:nvSpPr>
        <p:spPr>
          <a:xfrm>
            <a:off x="3565844" y="4737871"/>
            <a:ext cx="640712" cy="460530"/>
          </a:xfrm>
          <a:prstGeom prst="rect">
            <a:avLst/>
          </a:prstGeom>
          <a:solidFill>
            <a:srgbClr val="024A8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C</a:t>
            </a:r>
            <a:endParaRPr lang="en-US" sz="800" kern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3552825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5"/>
          <p:cNvSpPr/>
          <p:nvPr/>
        </p:nvSpPr>
        <p:spPr>
          <a:xfrm>
            <a:off x="3565844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F</a:t>
            </a:r>
            <a:endParaRPr lang="en-US" sz="800" kern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4463142" y="4723543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ounded Rectangle 5"/>
          <p:cNvSpPr/>
          <p:nvPr/>
        </p:nvSpPr>
        <p:spPr>
          <a:xfrm>
            <a:off x="4476161" y="4737871"/>
            <a:ext cx="640712" cy="460530"/>
          </a:xfrm>
          <a:prstGeom prst="rect">
            <a:avLst/>
          </a:prstGeom>
          <a:solidFill>
            <a:srgbClr val="024A8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A</a:t>
            </a:r>
            <a:endParaRPr lang="en-US" sz="800" kern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4463142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Rounded Rectangle 5"/>
          <p:cNvSpPr/>
          <p:nvPr/>
        </p:nvSpPr>
        <p:spPr>
          <a:xfrm>
            <a:off x="4476161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D</a:t>
            </a:r>
            <a:endParaRPr lang="en-US" sz="800" kern="1200" dirty="0"/>
          </a:p>
        </p:txBody>
      </p:sp>
      <p:sp>
        <p:nvSpPr>
          <p:cNvPr id="50" name="Rounded Rectangle 49"/>
          <p:cNvSpPr/>
          <p:nvPr/>
        </p:nvSpPr>
        <p:spPr>
          <a:xfrm>
            <a:off x="5139417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Rounded Rectangle 5"/>
          <p:cNvSpPr/>
          <p:nvPr/>
        </p:nvSpPr>
        <p:spPr>
          <a:xfrm>
            <a:off x="5152436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B</a:t>
            </a:r>
            <a:endParaRPr lang="en-US" sz="800" kern="1200" dirty="0"/>
          </a:p>
        </p:txBody>
      </p:sp>
      <p:sp>
        <p:nvSpPr>
          <p:cNvPr id="53" name="Rounded Rectangle 52"/>
          <p:cNvSpPr/>
          <p:nvPr/>
        </p:nvSpPr>
        <p:spPr>
          <a:xfrm>
            <a:off x="5139417" y="5215432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Rounded Rectangle 5"/>
          <p:cNvSpPr/>
          <p:nvPr/>
        </p:nvSpPr>
        <p:spPr>
          <a:xfrm>
            <a:off x="5152436" y="5229760"/>
            <a:ext cx="640712" cy="460530"/>
          </a:xfrm>
          <a:prstGeom prst="rect">
            <a:avLst/>
          </a:prstGeom>
          <a:solidFill>
            <a:srgbClr val="024A8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E</a:t>
            </a:r>
            <a:endParaRPr lang="en-US" sz="800" kern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5806167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Rounded Rectangle 5"/>
          <p:cNvSpPr/>
          <p:nvPr/>
        </p:nvSpPr>
        <p:spPr>
          <a:xfrm>
            <a:off x="5819186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C</a:t>
            </a:r>
            <a:endParaRPr lang="en-US" sz="800" kern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5806167" y="5215432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Rounded Rectangle 5"/>
          <p:cNvSpPr/>
          <p:nvPr/>
        </p:nvSpPr>
        <p:spPr>
          <a:xfrm>
            <a:off x="5819186" y="5229760"/>
            <a:ext cx="640712" cy="460530"/>
          </a:xfrm>
          <a:prstGeom prst="rect">
            <a:avLst/>
          </a:prstGeom>
          <a:solidFill>
            <a:srgbClr val="BF982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F</a:t>
            </a:r>
            <a:endParaRPr lang="en-US" sz="800" kern="1200" dirty="0"/>
          </a:p>
        </p:txBody>
      </p:sp>
      <p:sp>
        <p:nvSpPr>
          <p:cNvPr id="62" name="Rounded Rectangle 61"/>
          <p:cNvSpPr/>
          <p:nvPr/>
        </p:nvSpPr>
        <p:spPr>
          <a:xfrm>
            <a:off x="6753225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Rounded Rectangle 5"/>
          <p:cNvSpPr/>
          <p:nvPr/>
        </p:nvSpPr>
        <p:spPr>
          <a:xfrm>
            <a:off x="6766244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A</a:t>
            </a:r>
            <a:endParaRPr lang="en-US" sz="800" kern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6753225" y="5215432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Rounded Rectangle 5"/>
          <p:cNvSpPr/>
          <p:nvPr/>
        </p:nvSpPr>
        <p:spPr>
          <a:xfrm>
            <a:off x="6766244" y="5229760"/>
            <a:ext cx="640712" cy="460530"/>
          </a:xfrm>
          <a:prstGeom prst="rect">
            <a:avLst/>
          </a:prstGeom>
          <a:solidFill>
            <a:srgbClr val="BF982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D</a:t>
            </a:r>
            <a:endParaRPr lang="en-US" sz="800" kern="1200" dirty="0"/>
          </a:p>
        </p:txBody>
      </p:sp>
      <p:sp>
        <p:nvSpPr>
          <p:cNvPr id="68" name="Rounded Rectangle 67"/>
          <p:cNvSpPr/>
          <p:nvPr/>
        </p:nvSpPr>
        <p:spPr>
          <a:xfrm>
            <a:off x="7429500" y="4723543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Rounded Rectangle 5"/>
          <p:cNvSpPr/>
          <p:nvPr/>
        </p:nvSpPr>
        <p:spPr>
          <a:xfrm>
            <a:off x="7442519" y="4737871"/>
            <a:ext cx="640712" cy="460530"/>
          </a:xfrm>
          <a:prstGeom prst="rect">
            <a:avLst/>
          </a:prstGeom>
          <a:solidFill>
            <a:srgbClr val="BF982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B</a:t>
            </a:r>
            <a:endParaRPr lang="en-US" sz="800" kern="1200" dirty="0"/>
          </a:p>
        </p:txBody>
      </p:sp>
      <p:sp>
        <p:nvSpPr>
          <p:cNvPr id="71" name="Rounded Rectangle 70"/>
          <p:cNvSpPr/>
          <p:nvPr/>
        </p:nvSpPr>
        <p:spPr>
          <a:xfrm>
            <a:off x="7429500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Rounded Rectangle 5"/>
          <p:cNvSpPr/>
          <p:nvPr/>
        </p:nvSpPr>
        <p:spPr>
          <a:xfrm>
            <a:off x="7442519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E</a:t>
            </a:r>
            <a:endParaRPr lang="en-US" sz="800" kern="1200" dirty="0"/>
          </a:p>
        </p:txBody>
      </p:sp>
      <p:sp>
        <p:nvSpPr>
          <p:cNvPr id="74" name="Rounded Rectangle 73"/>
          <p:cNvSpPr/>
          <p:nvPr/>
        </p:nvSpPr>
        <p:spPr>
          <a:xfrm>
            <a:off x="8096250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Rounded Rectangle 5"/>
          <p:cNvSpPr/>
          <p:nvPr/>
        </p:nvSpPr>
        <p:spPr>
          <a:xfrm>
            <a:off x="8109269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C</a:t>
            </a:r>
            <a:endParaRPr lang="en-US" sz="800" kern="1200" dirty="0"/>
          </a:p>
        </p:txBody>
      </p:sp>
      <p:sp>
        <p:nvSpPr>
          <p:cNvPr id="80" name="Rectangle 79"/>
          <p:cNvSpPr/>
          <p:nvPr/>
        </p:nvSpPr>
        <p:spPr>
          <a:xfrm>
            <a:off x="1485900" y="5813416"/>
            <a:ext cx="6172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24A84"/>
                </a:solidFill>
              </a:rPr>
              <a:t>Granular permissions can be set at all levels</a:t>
            </a:r>
            <a:endParaRPr lang="en-US" sz="2000" b="1" i="1" dirty="0">
              <a:solidFill>
                <a:srgbClr val="024A84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98603" y="3240529"/>
            <a:ext cx="1394910" cy="779678"/>
          </a:xfrm>
          <a:prstGeom prst="roundRect">
            <a:avLst>
              <a:gd name="adj" fmla="val 10000"/>
            </a:avLst>
          </a:prstGeom>
          <a:solidFill>
            <a:srgbClr val="BF98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500" b="1" i="1" dirty="0" smtClean="0"/>
          </a:p>
          <a:p>
            <a:pPr algn="ctr"/>
            <a:endParaRPr lang="en-US" sz="500" b="1" i="1" dirty="0" smtClean="0"/>
          </a:p>
          <a:p>
            <a:pPr algn="ctr"/>
            <a:r>
              <a:rPr lang="en-US" sz="1600" b="1" i="1" dirty="0" smtClean="0"/>
              <a:t>Company 1</a:t>
            </a:r>
            <a:endParaRPr lang="en-US" sz="1600" b="1" i="1" dirty="0"/>
          </a:p>
        </p:txBody>
      </p:sp>
      <p:sp>
        <p:nvSpPr>
          <p:cNvPr id="85" name="Rounded Rectangle 84"/>
          <p:cNvSpPr/>
          <p:nvPr/>
        </p:nvSpPr>
        <p:spPr>
          <a:xfrm>
            <a:off x="4763513" y="3245789"/>
            <a:ext cx="1394910" cy="779678"/>
          </a:xfrm>
          <a:prstGeom prst="roundRect">
            <a:avLst>
              <a:gd name="adj" fmla="val 10000"/>
            </a:avLst>
          </a:prstGeom>
          <a:solidFill>
            <a:srgbClr val="BF98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500" b="1" i="1" dirty="0" smtClean="0"/>
          </a:p>
          <a:p>
            <a:pPr algn="ctr"/>
            <a:endParaRPr lang="en-US" sz="500" b="1" i="1" dirty="0" smtClean="0"/>
          </a:p>
          <a:p>
            <a:pPr algn="ctr"/>
            <a:r>
              <a:rPr lang="en-US" sz="1600" b="1" i="1" dirty="0" smtClean="0"/>
              <a:t>Company 2</a:t>
            </a:r>
            <a:endParaRPr lang="en-US" sz="1600" b="1" i="1" dirty="0"/>
          </a:p>
        </p:txBody>
      </p:sp>
      <p:sp>
        <p:nvSpPr>
          <p:cNvPr id="86" name="Rounded Rectangle 85"/>
          <p:cNvSpPr/>
          <p:nvPr/>
        </p:nvSpPr>
        <p:spPr>
          <a:xfrm>
            <a:off x="7070463" y="3261559"/>
            <a:ext cx="1394910" cy="779678"/>
          </a:xfrm>
          <a:prstGeom prst="roundRect">
            <a:avLst>
              <a:gd name="adj" fmla="val 10000"/>
            </a:avLst>
          </a:prstGeom>
          <a:solidFill>
            <a:srgbClr val="BF98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500" b="1" i="1" dirty="0" smtClean="0"/>
          </a:p>
          <a:p>
            <a:pPr algn="ctr"/>
            <a:endParaRPr lang="en-US" sz="500" b="1" i="1" dirty="0" smtClean="0"/>
          </a:p>
          <a:p>
            <a:pPr algn="ctr"/>
            <a:r>
              <a:rPr lang="en-US" sz="1600" b="1" i="1" dirty="0" smtClean="0"/>
              <a:t>Company 3</a:t>
            </a:r>
            <a:endParaRPr lang="en-US" sz="1600" b="1" i="1" dirty="0"/>
          </a:p>
        </p:txBody>
      </p:sp>
      <p:sp>
        <p:nvSpPr>
          <p:cNvPr id="87" name="TextBox 86"/>
          <p:cNvSpPr txBox="1"/>
          <p:nvPr/>
        </p:nvSpPr>
        <p:spPr>
          <a:xfrm>
            <a:off x="252252" y="3321269"/>
            <a:ext cx="22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24A84"/>
                </a:solidFill>
              </a:rPr>
              <a:t>Administrative</a:t>
            </a:r>
          </a:p>
          <a:p>
            <a:r>
              <a:rPr lang="en-US" b="1" i="1" dirty="0" smtClean="0">
                <a:solidFill>
                  <a:srgbClr val="024A84"/>
                </a:solidFill>
              </a:rPr>
              <a:t>Portal</a:t>
            </a:r>
            <a:endParaRPr lang="en-US" b="1" i="1" dirty="0">
              <a:solidFill>
                <a:srgbClr val="024A84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310059" y="1662658"/>
            <a:ext cx="22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24A84"/>
                </a:solidFill>
              </a:rPr>
              <a:t>Enterprise</a:t>
            </a:r>
          </a:p>
          <a:p>
            <a:r>
              <a:rPr lang="en-US" b="1" i="1" dirty="0" smtClean="0">
                <a:solidFill>
                  <a:srgbClr val="024A84"/>
                </a:solidFill>
              </a:rPr>
              <a:t>Portal</a:t>
            </a:r>
            <a:endParaRPr lang="en-US" b="1" i="1" dirty="0">
              <a:solidFill>
                <a:srgbClr val="024A84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7509" y="4857806"/>
            <a:ext cx="2228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24A84"/>
                </a:solidFill>
              </a:rPr>
              <a:t>Employee</a:t>
            </a:r>
          </a:p>
          <a:p>
            <a:r>
              <a:rPr lang="en-US" b="1" i="1" dirty="0" smtClean="0">
                <a:solidFill>
                  <a:srgbClr val="024A84"/>
                </a:solidFill>
              </a:rPr>
              <a:t>Portal</a:t>
            </a:r>
            <a:endParaRPr lang="en-US" b="1" i="1" dirty="0">
              <a:solidFill>
                <a:srgbClr val="024A84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4789789" y="1639731"/>
            <a:ext cx="1394910" cy="779678"/>
          </a:xfrm>
          <a:prstGeom prst="roundRect">
            <a:avLst>
              <a:gd name="adj" fmla="val 10000"/>
            </a:avLst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500" b="1" i="1" dirty="0" smtClean="0"/>
          </a:p>
          <a:p>
            <a:pPr algn="ctr"/>
            <a:r>
              <a:rPr lang="en-US" sz="1500" b="1" i="1" dirty="0" smtClean="0"/>
              <a:t>Enterprise</a:t>
            </a:r>
          </a:p>
          <a:p>
            <a:pPr algn="ctr"/>
            <a:r>
              <a:rPr lang="en-US" sz="1500" b="1" i="1" dirty="0" smtClean="0"/>
              <a:t>Administrator</a:t>
            </a:r>
            <a:endParaRPr lang="en-US" sz="1500" b="1" i="1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196058" y="3888820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460968" y="3888820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767918" y="3888820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180201" y="4784128"/>
            <a:ext cx="8388626" cy="804675"/>
            <a:chOff x="180201" y="4784128"/>
            <a:chExt cx="8388626" cy="804675"/>
          </a:xfrm>
        </p:grpSpPr>
        <p:sp>
          <p:nvSpPr>
            <p:cNvPr id="83" name="Rounded Rectangle 82"/>
            <p:cNvSpPr/>
            <p:nvPr/>
          </p:nvSpPr>
          <p:spPr>
            <a:xfrm>
              <a:off x="180201" y="4784128"/>
              <a:ext cx="8388626" cy="80467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  <a:alpha val="48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257509" y="4857806"/>
              <a:ext cx="2228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24A84"/>
                  </a:solidFill>
                </a:rPr>
                <a:t>Employee</a:t>
              </a:r>
            </a:p>
            <a:p>
              <a:r>
                <a:rPr lang="en-US" b="1" i="1" dirty="0" smtClean="0">
                  <a:solidFill>
                    <a:srgbClr val="024A84"/>
                  </a:solidFill>
                </a:rPr>
                <a:t>Portal</a:t>
              </a:r>
              <a:endParaRPr lang="en-US" b="1" i="1" dirty="0">
                <a:solidFill>
                  <a:srgbClr val="024A84"/>
                </a:solidFill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190711" y="3238453"/>
            <a:ext cx="8388626" cy="804675"/>
            <a:chOff x="190711" y="3238453"/>
            <a:chExt cx="8388626" cy="804675"/>
          </a:xfrm>
        </p:grpSpPr>
        <p:sp>
          <p:nvSpPr>
            <p:cNvPr id="82" name="Rounded Rectangle 81"/>
            <p:cNvSpPr/>
            <p:nvPr/>
          </p:nvSpPr>
          <p:spPr>
            <a:xfrm>
              <a:off x="190711" y="3238453"/>
              <a:ext cx="8388626" cy="80467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  <a:alpha val="48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52252" y="3321269"/>
              <a:ext cx="2228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24A84"/>
                  </a:solidFill>
                </a:rPr>
                <a:t>Administrative</a:t>
              </a:r>
            </a:p>
            <a:p>
              <a:r>
                <a:rPr lang="en-US" b="1" i="1" dirty="0" smtClean="0">
                  <a:solidFill>
                    <a:srgbClr val="024A84"/>
                  </a:solidFill>
                </a:rPr>
                <a:t>Portal</a:t>
              </a:r>
              <a:endParaRPr lang="en-US" b="1" i="1" dirty="0">
                <a:solidFill>
                  <a:srgbClr val="024A84"/>
                </a:solidFill>
              </a:endParaRPr>
            </a:p>
          </p:txBody>
        </p:sp>
      </p:grpSp>
      <p:cxnSp>
        <p:nvCxnSpPr>
          <p:cNvPr id="92" name="Straight Arrow Connector 91"/>
          <p:cNvCxnSpPr/>
          <p:nvPr/>
        </p:nvCxnSpPr>
        <p:spPr>
          <a:xfrm>
            <a:off x="5487244" y="2322781"/>
            <a:ext cx="0" cy="504497"/>
          </a:xfrm>
          <a:prstGeom prst="straightConnector1">
            <a:avLst/>
          </a:prstGeom>
          <a:ln w="28575">
            <a:solidFill>
              <a:srgbClr val="024A8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Architecture</a:t>
            </a:r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8096250" y="5215432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ounded Rectangle 5"/>
          <p:cNvSpPr/>
          <p:nvPr/>
        </p:nvSpPr>
        <p:spPr>
          <a:xfrm>
            <a:off x="8109269" y="5229760"/>
            <a:ext cx="640712" cy="460530"/>
          </a:xfrm>
          <a:prstGeom prst="rect">
            <a:avLst/>
          </a:prstGeom>
          <a:solidFill>
            <a:srgbClr val="BF982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F</a:t>
            </a:r>
            <a:endParaRPr lang="en-US" sz="800" kern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2209800" y="4723543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7" name="Rounded Rectangle 5"/>
          <p:cNvSpPr/>
          <p:nvPr/>
        </p:nvSpPr>
        <p:spPr>
          <a:xfrm>
            <a:off x="2222819" y="4737871"/>
            <a:ext cx="640712" cy="460530"/>
          </a:xfrm>
          <a:prstGeom prst="rect">
            <a:avLst/>
          </a:prstGeom>
          <a:solidFill>
            <a:srgbClr val="024A8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A</a:t>
            </a:r>
            <a:endParaRPr lang="en-US" sz="800" kern="1200" dirty="0"/>
          </a:p>
        </p:txBody>
      </p:sp>
      <p:sp>
        <p:nvSpPr>
          <p:cNvPr id="29" name="Rounded Rectangle 28"/>
          <p:cNvSpPr/>
          <p:nvPr/>
        </p:nvSpPr>
        <p:spPr>
          <a:xfrm>
            <a:off x="2209800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Rounded Rectangle 5"/>
          <p:cNvSpPr/>
          <p:nvPr/>
        </p:nvSpPr>
        <p:spPr>
          <a:xfrm>
            <a:off x="2222819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D</a:t>
            </a:r>
            <a:endParaRPr lang="en-US" sz="800" kern="1200" dirty="0"/>
          </a:p>
        </p:txBody>
      </p:sp>
      <p:sp>
        <p:nvSpPr>
          <p:cNvPr id="32" name="Rounded Rectangle 31"/>
          <p:cNvSpPr/>
          <p:nvPr/>
        </p:nvSpPr>
        <p:spPr>
          <a:xfrm>
            <a:off x="2886075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ounded Rectangle 5"/>
          <p:cNvSpPr/>
          <p:nvPr/>
        </p:nvSpPr>
        <p:spPr>
          <a:xfrm>
            <a:off x="2899094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B</a:t>
            </a:r>
            <a:endParaRPr lang="en-US" sz="800" kern="1200" dirty="0"/>
          </a:p>
        </p:txBody>
      </p:sp>
      <p:sp>
        <p:nvSpPr>
          <p:cNvPr id="35" name="Rounded Rectangle 34"/>
          <p:cNvSpPr/>
          <p:nvPr/>
        </p:nvSpPr>
        <p:spPr>
          <a:xfrm>
            <a:off x="2886075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ounded Rectangle 5"/>
          <p:cNvSpPr/>
          <p:nvPr/>
        </p:nvSpPr>
        <p:spPr>
          <a:xfrm>
            <a:off x="2899094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E</a:t>
            </a:r>
            <a:endParaRPr lang="en-US" sz="800" kern="1200" dirty="0"/>
          </a:p>
        </p:txBody>
      </p:sp>
      <p:sp>
        <p:nvSpPr>
          <p:cNvPr id="38" name="Rounded Rectangle 37"/>
          <p:cNvSpPr/>
          <p:nvPr/>
        </p:nvSpPr>
        <p:spPr>
          <a:xfrm>
            <a:off x="3552825" y="4723543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Rounded Rectangle 5"/>
          <p:cNvSpPr/>
          <p:nvPr/>
        </p:nvSpPr>
        <p:spPr>
          <a:xfrm>
            <a:off x="3565844" y="4737871"/>
            <a:ext cx="640712" cy="460530"/>
          </a:xfrm>
          <a:prstGeom prst="rect">
            <a:avLst/>
          </a:prstGeom>
          <a:solidFill>
            <a:srgbClr val="024A8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C</a:t>
            </a:r>
            <a:endParaRPr lang="en-US" sz="800" kern="1200" dirty="0"/>
          </a:p>
        </p:txBody>
      </p:sp>
      <p:sp>
        <p:nvSpPr>
          <p:cNvPr id="41" name="Rounded Rectangle 40"/>
          <p:cNvSpPr/>
          <p:nvPr/>
        </p:nvSpPr>
        <p:spPr>
          <a:xfrm>
            <a:off x="3552825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2" name="Rounded Rectangle 5"/>
          <p:cNvSpPr/>
          <p:nvPr/>
        </p:nvSpPr>
        <p:spPr>
          <a:xfrm>
            <a:off x="3565844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F</a:t>
            </a:r>
            <a:endParaRPr lang="en-US" sz="800" kern="1200" dirty="0"/>
          </a:p>
        </p:txBody>
      </p:sp>
      <p:sp>
        <p:nvSpPr>
          <p:cNvPr id="44" name="Rounded Rectangle 43"/>
          <p:cNvSpPr/>
          <p:nvPr/>
        </p:nvSpPr>
        <p:spPr>
          <a:xfrm>
            <a:off x="4463142" y="4723543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5" name="Rounded Rectangle 5"/>
          <p:cNvSpPr/>
          <p:nvPr/>
        </p:nvSpPr>
        <p:spPr>
          <a:xfrm>
            <a:off x="4476161" y="4737871"/>
            <a:ext cx="640712" cy="460530"/>
          </a:xfrm>
          <a:prstGeom prst="rect">
            <a:avLst/>
          </a:prstGeom>
          <a:solidFill>
            <a:srgbClr val="024A8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A</a:t>
            </a:r>
            <a:endParaRPr lang="en-US" sz="800" kern="1200" dirty="0"/>
          </a:p>
        </p:txBody>
      </p:sp>
      <p:sp>
        <p:nvSpPr>
          <p:cNvPr id="47" name="Rounded Rectangle 46"/>
          <p:cNvSpPr/>
          <p:nvPr/>
        </p:nvSpPr>
        <p:spPr>
          <a:xfrm>
            <a:off x="4463142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8" name="Rounded Rectangle 5"/>
          <p:cNvSpPr/>
          <p:nvPr/>
        </p:nvSpPr>
        <p:spPr>
          <a:xfrm>
            <a:off x="4476161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D</a:t>
            </a:r>
            <a:endParaRPr lang="en-US" sz="800" kern="1200" dirty="0"/>
          </a:p>
        </p:txBody>
      </p:sp>
      <p:sp>
        <p:nvSpPr>
          <p:cNvPr id="50" name="Rounded Rectangle 49"/>
          <p:cNvSpPr/>
          <p:nvPr/>
        </p:nvSpPr>
        <p:spPr>
          <a:xfrm>
            <a:off x="5139417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BF982E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1" name="Rounded Rectangle 5"/>
          <p:cNvSpPr/>
          <p:nvPr/>
        </p:nvSpPr>
        <p:spPr>
          <a:xfrm>
            <a:off x="5152436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B</a:t>
            </a:r>
            <a:endParaRPr lang="en-US" sz="800" kern="1200" dirty="0"/>
          </a:p>
        </p:txBody>
      </p:sp>
      <p:sp>
        <p:nvSpPr>
          <p:cNvPr id="53" name="Rounded Rectangle 52"/>
          <p:cNvSpPr/>
          <p:nvPr/>
        </p:nvSpPr>
        <p:spPr>
          <a:xfrm>
            <a:off x="5139417" y="5215432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4" name="Rounded Rectangle 5"/>
          <p:cNvSpPr/>
          <p:nvPr/>
        </p:nvSpPr>
        <p:spPr>
          <a:xfrm>
            <a:off x="5152436" y="5229760"/>
            <a:ext cx="640712" cy="460530"/>
          </a:xfrm>
          <a:prstGeom prst="rect">
            <a:avLst/>
          </a:prstGeom>
          <a:solidFill>
            <a:srgbClr val="024A84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E</a:t>
            </a:r>
            <a:endParaRPr lang="en-US" sz="800" kern="1200" dirty="0"/>
          </a:p>
        </p:txBody>
      </p:sp>
      <p:sp>
        <p:nvSpPr>
          <p:cNvPr id="56" name="Rounded Rectangle 55"/>
          <p:cNvSpPr/>
          <p:nvPr/>
        </p:nvSpPr>
        <p:spPr>
          <a:xfrm>
            <a:off x="5806167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7" name="Rounded Rectangle 5"/>
          <p:cNvSpPr/>
          <p:nvPr/>
        </p:nvSpPr>
        <p:spPr>
          <a:xfrm>
            <a:off x="5819186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C</a:t>
            </a:r>
            <a:endParaRPr lang="en-US" sz="800" kern="1200" dirty="0"/>
          </a:p>
        </p:txBody>
      </p:sp>
      <p:sp>
        <p:nvSpPr>
          <p:cNvPr id="59" name="Rounded Rectangle 58"/>
          <p:cNvSpPr/>
          <p:nvPr/>
        </p:nvSpPr>
        <p:spPr>
          <a:xfrm>
            <a:off x="5806167" y="5215432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0" name="Rounded Rectangle 5"/>
          <p:cNvSpPr/>
          <p:nvPr/>
        </p:nvSpPr>
        <p:spPr>
          <a:xfrm>
            <a:off x="5819186" y="5229760"/>
            <a:ext cx="640712" cy="460530"/>
          </a:xfrm>
          <a:prstGeom prst="rect">
            <a:avLst/>
          </a:prstGeom>
          <a:solidFill>
            <a:srgbClr val="BF982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F</a:t>
            </a:r>
            <a:endParaRPr lang="en-US" sz="800" kern="1200" dirty="0"/>
          </a:p>
        </p:txBody>
      </p:sp>
      <p:sp>
        <p:nvSpPr>
          <p:cNvPr id="62" name="Rounded Rectangle 61"/>
          <p:cNvSpPr/>
          <p:nvPr/>
        </p:nvSpPr>
        <p:spPr>
          <a:xfrm>
            <a:off x="6753225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3" name="Rounded Rectangle 5"/>
          <p:cNvSpPr/>
          <p:nvPr/>
        </p:nvSpPr>
        <p:spPr>
          <a:xfrm>
            <a:off x="6766244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A</a:t>
            </a:r>
            <a:endParaRPr lang="en-US" sz="800" kern="1200" dirty="0"/>
          </a:p>
        </p:txBody>
      </p:sp>
      <p:sp>
        <p:nvSpPr>
          <p:cNvPr id="65" name="Rounded Rectangle 64"/>
          <p:cNvSpPr/>
          <p:nvPr/>
        </p:nvSpPr>
        <p:spPr>
          <a:xfrm>
            <a:off x="6753225" y="5215432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6" name="Rounded Rectangle 5"/>
          <p:cNvSpPr/>
          <p:nvPr/>
        </p:nvSpPr>
        <p:spPr>
          <a:xfrm>
            <a:off x="6766244" y="5229760"/>
            <a:ext cx="640712" cy="460530"/>
          </a:xfrm>
          <a:prstGeom prst="rect">
            <a:avLst/>
          </a:prstGeom>
          <a:solidFill>
            <a:srgbClr val="BF982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D</a:t>
            </a:r>
            <a:endParaRPr lang="en-US" sz="800" kern="1200" dirty="0"/>
          </a:p>
        </p:txBody>
      </p:sp>
      <p:sp>
        <p:nvSpPr>
          <p:cNvPr id="68" name="Rounded Rectangle 67"/>
          <p:cNvSpPr/>
          <p:nvPr/>
        </p:nvSpPr>
        <p:spPr>
          <a:xfrm>
            <a:off x="7429500" y="4723543"/>
            <a:ext cx="666750" cy="489186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9" name="Rounded Rectangle 5"/>
          <p:cNvSpPr/>
          <p:nvPr/>
        </p:nvSpPr>
        <p:spPr>
          <a:xfrm>
            <a:off x="7442519" y="4737871"/>
            <a:ext cx="640712" cy="460530"/>
          </a:xfrm>
          <a:prstGeom prst="rect">
            <a:avLst/>
          </a:prstGeom>
          <a:solidFill>
            <a:srgbClr val="BF982E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B</a:t>
            </a:r>
            <a:endParaRPr lang="en-US" sz="800" kern="1200" dirty="0"/>
          </a:p>
        </p:txBody>
      </p:sp>
      <p:sp>
        <p:nvSpPr>
          <p:cNvPr id="71" name="Rounded Rectangle 70"/>
          <p:cNvSpPr/>
          <p:nvPr/>
        </p:nvSpPr>
        <p:spPr>
          <a:xfrm>
            <a:off x="7429500" y="5215432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2" name="Rounded Rectangle 5"/>
          <p:cNvSpPr/>
          <p:nvPr/>
        </p:nvSpPr>
        <p:spPr>
          <a:xfrm>
            <a:off x="7442519" y="5229760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</a:t>
            </a:r>
            <a:r>
              <a:rPr lang="en-US" sz="800" dirty="0" smtClean="0"/>
              <a:t>E</a:t>
            </a:r>
            <a:endParaRPr lang="en-US" sz="800" kern="1200" dirty="0"/>
          </a:p>
        </p:txBody>
      </p:sp>
      <p:sp>
        <p:nvSpPr>
          <p:cNvPr id="74" name="Rounded Rectangle 73"/>
          <p:cNvSpPr/>
          <p:nvPr/>
        </p:nvSpPr>
        <p:spPr>
          <a:xfrm>
            <a:off x="8096250" y="4723543"/>
            <a:ext cx="666750" cy="489186"/>
          </a:xfrm>
          <a:prstGeom prst="roundRect">
            <a:avLst>
              <a:gd name="adj" fmla="val 10000"/>
            </a:avLst>
          </a:prstGeom>
          <a:solidFill>
            <a:srgbClr val="024A8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5" name="Rounded Rectangle 5"/>
          <p:cNvSpPr/>
          <p:nvPr/>
        </p:nvSpPr>
        <p:spPr>
          <a:xfrm>
            <a:off x="8109269" y="4737871"/>
            <a:ext cx="640712" cy="460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4290" tIns="34290" rIns="34290" bIns="34290" numCol="1" spcCol="1270" anchor="ctr" anchorCtr="0">
            <a:noAutofit/>
          </a:bodyPr>
          <a:lstStyle/>
          <a:p>
            <a:pPr lvl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" kern="1200" dirty="0" smtClean="0"/>
              <a:t>Employee C</a:t>
            </a:r>
            <a:endParaRPr lang="en-US" sz="800" kern="1200" dirty="0"/>
          </a:p>
        </p:txBody>
      </p:sp>
      <p:sp>
        <p:nvSpPr>
          <p:cNvPr id="80" name="Rectangle 79"/>
          <p:cNvSpPr/>
          <p:nvPr/>
        </p:nvSpPr>
        <p:spPr>
          <a:xfrm>
            <a:off x="1485900" y="5813416"/>
            <a:ext cx="6172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solidFill>
                  <a:srgbClr val="024A84"/>
                </a:solidFill>
              </a:rPr>
              <a:t>Granular permissions can be set at all levels</a:t>
            </a:r>
            <a:endParaRPr lang="en-US" sz="2000" b="1" i="1" dirty="0">
              <a:solidFill>
                <a:srgbClr val="024A84"/>
              </a:solidFill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2498603" y="3240529"/>
            <a:ext cx="1394910" cy="779678"/>
          </a:xfrm>
          <a:prstGeom prst="roundRect">
            <a:avLst>
              <a:gd name="adj" fmla="val 10000"/>
            </a:avLst>
          </a:prstGeom>
          <a:solidFill>
            <a:srgbClr val="BF98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500" b="1" i="1" dirty="0" smtClean="0"/>
          </a:p>
          <a:p>
            <a:pPr algn="ctr"/>
            <a:endParaRPr lang="en-US" sz="500" b="1" i="1" dirty="0" smtClean="0"/>
          </a:p>
          <a:p>
            <a:pPr algn="ctr"/>
            <a:r>
              <a:rPr lang="en-US" sz="1600" b="1" i="1" dirty="0" smtClean="0"/>
              <a:t>Company 1</a:t>
            </a:r>
            <a:endParaRPr lang="en-US" sz="1600" b="1" i="1" dirty="0"/>
          </a:p>
        </p:txBody>
      </p:sp>
      <p:sp>
        <p:nvSpPr>
          <p:cNvPr id="85" name="Rounded Rectangle 84"/>
          <p:cNvSpPr/>
          <p:nvPr/>
        </p:nvSpPr>
        <p:spPr>
          <a:xfrm>
            <a:off x="4763513" y="3245789"/>
            <a:ext cx="1394910" cy="779678"/>
          </a:xfrm>
          <a:prstGeom prst="roundRect">
            <a:avLst>
              <a:gd name="adj" fmla="val 10000"/>
            </a:avLst>
          </a:prstGeom>
          <a:solidFill>
            <a:srgbClr val="BF98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500" b="1" i="1" dirty="0" smtClean="0"/>
          </a:p>
          <a:p>
            <a:pPr algn="ctr"/>
            <a:endParaRPr lang="en-US" sz="500" b="1" i="1" dirty="0" smtClean="0"/>
          </a:p>
          <a:p>
            <a:pPr algn="ctr"/>
            <a:r>
              <a:rPr lang="en-US" sz="1600" b="1" i="1" dirty="0" smtClean="0"/>
              <a:t>Company 2</a:t>
            </a:r>
            <a:endParaRPr lang="en-US" sz="1600" b="1" i="1" dirty="0"/>
          </a:p>
        </p:txBody>
      </p:sp>
      <p:sp>
        <p:nvSpPr>
          <p:cNvPr id="86" name="Rounded Rectangle 85"/>
          <p:cNvSpPr/>
          <p:nvPr/>
        </p:nvSpPr>
        <p:spPr>
          <a:xfrm>
            <a:off x="7070463" y="3261559"/>
            <a:ext cx="1394910" cy="779678"/>
          </a:xfrm>
          <a:prstGeom prst="roundRect">
            <a:avLst>
              <a:gd name="adj" fmla="val 10000"/>
            </a:avLst>
          </a:prstGeom>
          <a:solidFill>
            <a:srgbClr val="BF982E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500" b="1" i="1" dirty="0" smtClean="0"/>
          </a:p>
          <a:p>
            <a:pPr algn="ctr"/>
            <a:endParaRPr lang="en-US" sz="500" b="1" i="1" dirty="0" smtClean="0"/>
          </a:p>
          <a:p>
            <a:pPr algn="ctr"/>
            <a:r>
              <a:rPr lang="en-US" sz="1600" b="1" i="1" dirty="0" smtClean="0"/>
              <a:t>Company 3</a:t>
            </a:r>
            <a:endParaRPr lang="en-US" sz="1600" b="1" i="1" dirty="0"/>
          </a:p>
        </p:txBody>
      </p:sp>
      <p:grpSp>
        <p:nvGrpSpPr>
          <p:cNvPr id="55" name="Group 54"/>
          <p:cNvGrpSpPr/>
          <p:nvPr/>
        </p:nvGrpSpPr>
        <p:grpSpPr>
          <a:xfrm>
            <a:off x="180201" y="1619208"/>
            <a:ext cx="8388626" cy="804675"/>
            <a:chOff x="180201" y="1619208"/>
            <a:chExt cx="8388626" cy="804675"/>
          </a:xfrm>
        </p:grpSpPr>
        <p:sp>
          <p:nvSpPr>
            <p:cNvPr id="81" name="Rounded Rectangle 80"/>
            <p:cNvSpPr/>
            <p:nvPr/>
          </p:nvSpPr>
          <p:spPr>
            <a:xfrm>
              <a:off x="180201" y="1619208"/>
              <a:ext cx="8388626" cy="80467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  <a:alpha val="48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10059" y="1662658"/>
              <a:ext cx="22281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solidFill>
                    <a:srgbClr val="024A84"/>
                  </a:solidFill>
                </a:rPr>
                <a:t>Enterprise</a:t>
              </a:r>
            </a:p>
            <a:p>
              <a:r>
                <a:rPr lang="en-US" b="1" i="1" dirty="0" smtClean="0">
                  <a:solidFill>
                    <a:srgbClr val="024A84"/>
                  </a:solidFill>
                </a:rPr>
                <a:t>Portal</a:t>
              </a:r>
              <a:endParaRPr lang="en-US" b="1" i="1" dirty="0">
                <a:solidFill>
                  <a:srgbClr val="024A84"/>
                </a:solidFill>
              </a:endParaRPr>
            </a:p>
          </p:txBody>
        </p:sp>
      </p:grpSp>
      <p:sp>
        <p:nvSpPr>
          <p:cNvPr id="90" name="Rounded Rectangle 89"/>
          <p:cNvSpPr/>
          <p:nvPr/>
        </p:nvSpPr>
        <p:spPr>
          <a:xfrm>
            <a:off x="4789789" y="1639731"/>
            <a:ext cx="1394910" cy="779678"/>
          </a:xfrm>
          <a:prstGeom prst="roundRect">
            <a:avLst>
              <a:gd name="adj" fmla="val 10000"/>
            </a:avLst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endParaRPr lang="en-US" sz="500" b="1" i="1" dirty="0" smtClean="0"/>
          </a:p>
          <a:p>
            <a:pPr algn="ctr"/>
            <a:r>
              <a:rPr lang="en-US" sz="1500" b="1" i="1" dirty="0" smtClean="0"/>
              <a:t>Enterprise</a:t>
            </a:r>
          </a:p>
          <a:p>
            <a:pPr algn="ctr"/>
            <a:r>
              <a:rPr lang="en-US" sz="1500" b="1" i="1" dirty="0" smtClean="0"/>
              <a:t>Administrator</a:t>
            </a:r>
            <a:endParaRPr lang="en-US" sz="1500" b="1" i="1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3196058" y="3888820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460968" y="3888820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>
            <a:off x="7767918" y="3888820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30" grpId="0"/>
      <p:bldP spid="33" grpId="0"/>
      <p:bldP spid="36" grpId="0"/>
      <p:bldP spid="39" grpId="0" animBg="1"/>
      <p:bldP spid="42" grpId="0"/>
      <p:bldP spid="45" grpId="0" animBg="1"/>
      <p:bldP spid="48" grpId="0"/>
      <p:bldP spid="51" grpId="0"/>
      <p:bldP spid="54" grpId="0" animBg="1"/>
      <p:bldP spid="57" grpId="0"/>
      <p:bldP spid="60" grpId="0" animBg="1"/>
      <p:bldP spid="63" grpId="0"/>
      <p:bldP spid="66" grpId="0" animBg="1"/>
      <p:bldP spid="69" grpId="0" animBg="1"/>
      <p:bldP spid="72" grpId="0"/>
      <p:bldP spid="75" grpId="0"/>
      <p:bldP spid="80" grpId="0"/>
      <p:bldP spid="84" grpId="0" animBg="1"/>
      <p:bldP spid="85" grpId="0" animBg="1"/>
      <p:bldP spid="86" grpId="0" animBg="1"/>
      <p:bldP spid="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Arrow Connector 21"/>
          <p:cNvCxnSpPr/>
          <p:nvPr/>
        </p:nvCxnSpPr>
        <p:spPr>
          <a:xfrm>
            <a:off x="65255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9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Employee Portal</a:t>
            </a:r>
            <a:endParaRPr lang="en-US" sz="28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 bwMode="auto">
          <a:xfrm>
            <a:off x="394130" y="2165145"/>
            <a:ext cx="355776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Web-based Self-service portal 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Allows employees direct access to managing benefits and other HR-related information 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Connects employees, managers, administrators, carriers and payroll.</a:t>
            </a:r>
          </a:p>
          <a:p>
            <a:pPr marL="346075" indent="-346075">
              <a:lnSpc>
                <a:spcPct val="120000"/>
              </a:lnSpc>
              <a:spcBef>
                <a:spcPts val="400"/>
              </a:spcBef>
              <a:buClr>
                <a:srgbClr val="BF982E"/>
              </a:buClr>
              <a:buSzPct val="65000"/>
              <a:buFont typeface="Wingdings" pitchFamily="2" charset="2"/>
              <a:buChar char="u"/>
            </a:pPr>
            <a:r>
              <a:rPr lang="en-US" sz="1600" dirty="0" smtClean="0"/>
              <a:t>Centralizes all employee activity</a:t>
            </a:r>
          </a:p>
          <a:p>
            <a:pPr marL="682625" lvl="1" indent="-282575">
              <a:lnSpc>
                <a:spcPct val="110000"/>
              </a:lnSpc>
              <a:spcBef>
                <a:spcPts val="500"/>
              </a:spcBef>
              <a:buClr>
                <a:srgbClr val="024A84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Myriad Pro" pitchFamily="34" charset="0"/>
                <a:ea typeface="Segoe UI" pitchFamily="34" charset="0"/>
                <a:cs typeface="Segoe UI" pitchFamily="34" charset="0"/>
              </a:rPr>
              <a:t>Access benefit information</a:t>
            </a:r>
          </a:p>
          <a:p>
            <a:pPr marL="682625" lvl="1" indent="-282575">
              <a:lnSpc>
                <a:spcPct val="110000"/>
              </a:lnSpc>
              <a:buClr>
                <a:srgbClr val="024A84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Myriad Pro" pitchFamily="34" charset="0"/>
                <a:ea typeface="Segoe UI" pitchFamily="34" charset="0"/>
                <a:cs typeface="Segoe UI" pitchFamily="34" charset="0"/>
              </a:rPr>
              <a:t>Request Time Off</a:t>
            </a:r>
          </a:p>
          <a:p>
            <a:pPr marL="682625" lvl="1" indent="-282575">
              <a:lnSpc>
                <a:spcPct val="110000"/>
              </a:lnSpc>
              <a:buClr>
                <a:srgbClr val="024A84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Myriad Pro" pitchFamily="34" charset="0"/>
                <a:ea typeface="Segoe UI" pitchFamily="34" charset="0"/>
                <a:cs typeface="Segoe UI" pitchFamily="34" charset="0"/>
              </a:rPr>
              <a:t>Record Time</a:t>
            </a:r>
          </a:p>
          <a:p>
            <a:pPr marL="682625" lvl="1" indent="-282575">
              <a:lnSpc>
                <a:spcPct val="110000"/>
              </a:lnSpc>
              <a:buClr>
                <a:srgbClr val="024A84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Myriad Pro" pitchFamily="34" charset="0"/>
                <a:ea typeface="Segoe UI" pitchFamily="34" charset="0"/>
                <a:cs typeface="Segoe UI" pitchFamily="34" charset="0"/>
              </a:rPr>
              <a:t>Review Goals and Reviews</a:t>
            </a:r>
          </a:p>
          <a:p>
            <a:pPr marL="682625" lvl="1" indent="-282575">
              <a:lnSpc>
                <a:spcPct val="110000"/>
              </a:lnSpc>
              <a:buClr>
                <a:srgbClr val="024A84"/>
              </a:buClr>
              <a:buFont typeface="Wingdings" pitchFamily="2" charset="2"/>
              <a:buChar char="ü"/>
            </a:pPr>
            <a:r>
              <a:rPr lang="en-US" sz="1600" dirty="0" smtClean="0">
                <a:latin typeface="Myriad Pro" pitchFamily="34" charset="0"/>
                <a:ea typeface="Segoe UI" pitchFamily="34" charset="0"/>
                <a:cs typeface="Segoe UI" pitchFamily="34" charset="0"/>
              </a:rPr>
              <a:t>Etc….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339292" y="2196666"/>
            <a:ext cx="4335518" cy="3815264"/>
            <a:chOff x="4454902" y="2196666"/>
            <a:chExt cx="4335518" cy="3815264"/>
          </a:xfrm>
        </p:grpSpPr>
        <p:pic>
          <p:nvPicPr>
            <p:cNvPr id="24" name="Picture 23" descr="Mac-Monitor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54902" y="2196666"/>
              <a:ext cx="4335518" cy="3815264"/>
            </a:xfrm>
            <a:prstGeom prst="rect">
              <a:avLst/>
            </a:prstGeom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95" t="907" r="670" b="2803"/>
            <a:stretch>
              <a:fillRect/>
            </a:stretch>
          </p:blipFill>
          <p:spPr bwMode="auto">
            <a:xfrm>
              <a:off x="4656083" y="2386815"/>
              <a:ext cx="3972909" cy="25404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140927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896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Benefits Management</a:t>
            </a:r>
            <a:endParaRPr lang="en-US" sz="2800" dirty="0"/>
          </a:p>
        </p:txBody>
      </p:sp>
      <p:sp>
        <p:nvSpPr>
          <p:cNvPr id="23" name="Round Diagonal Corner Rectangle 22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Round Diagonal Corner Rectangle 23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Round Diagonal Corner Rectangle 24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ound Diagonal Corner Rectangle 25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Round Diagonal Corner Rectangle 26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Round Diagonal Corner Rectangle 27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ound Diagonal Corner Rectangle 28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Round Diagonal Corner Rectangle 29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Round Diagonal Corner Rectangle 30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ound Diagonal Corner Rectangle 31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Round Diagonal Corner Rectangle 32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4" name="Text Placeholder 3"/>
          <p:cNvSpPr txBox="1">
            <a:spLocks/>
          </p:cNvSpPr>
          <p:nvPr/>
        </p:nvSpPr>
        <p:spPr bwMode="auto">
          <a:xfrm>
            <a:off x="359980" y="202851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Allows employees to complete new hire, open enrollment and qualified events themselves. 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Employees can compare, analyze and check plan costs prior to enrollment.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Employees can print consolidated benefit statements at any time. 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Allows for easy approval and management of employee benefits.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Benefits data is automatically exported to your carriers and payroll.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Rules-based eligibility engine.</a:t>
            </a:r>
          </a:p>
        </p:txBody>
      </p:sp>
      <p:pic>
        <p:nvPicPr>
          <p:cNvPr id="35" name="Picture 2" descr="L:\Marketing\Graphics\InfinityHR Flow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9807"/>
            <a:ext cx="4382804" cy="32871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215548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 bwMode="auto">
          <a:xfrm>
            <a:off x="241740" y="228600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Rules-based eligibility engine for calculating leave automatically.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Employees can view Time Off balances and request Time Off easily through Employee Portal.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Managers can view employee Time Off balances and history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Managers can approve/deny Time Off requests directly from Employee Portal.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Strong reporting and exporting capabilities.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4656086" y="2007476"/>
            <a:ext cx="4003114" cy="4580480"/>
            <a:chOff x="4645570" y="1936528"/>
            <a:chExt cx="4267200" cy="4882655"/>
          </a:xfrm>
        </p:grpSpPr>
        <p:pic>
          <p:nvPicPr>
            <p:cNvPr id="24" name="Picture 4" descr="\\Ls-gld9d\share\Marketing\Graphics\Images\Screen Shots\Time Off Tracking.t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5570" y="3618783"/>
              <a:ext cx="4267200" cy="3200400"/>
            </a:xfrm>
            <a:prstGeom prst="rect">
              <a:avLst/>
            </a:prstGeom>
            <a:noFill/>
          </p:spPr>
        </p:pic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97972" y="1936528"/>
              <a:ext cx="3956738" cy="213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Off Tracking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/>
          <p:cNvCxnSpPr/>
          <p:nvPr/>
        </p:nvCxnSpPr>
        <p:spPr>
          <a:xfrm>
            <a:off x="293322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Text Placeholder 3"/>
          <p:cNvSpPr txBox="1">
            <a:spLocks/>
          </p:cNvSpPr>
          <p:nvPr/>
        </p:nvSpPr>
        <p:spPr bwMode="auto">
          <a:xfrm>
            <a:off x="262760" y="2380590"/>
            <a:ext cx="4419600" cy="321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Allows employees to clock in / clock out or complete timesheet electronically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Time entry can be completed either through Employee Portal or through Physical Time clock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Managers can review and approve time for employees directly through Employee Portal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Strong reporting and exporting capabilities.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  <p:grpSp>
        <p:nvGrpSpPr>
          <p:cNvPr id="35" name="Group 34"/>
          <p:cNvGrpSpPr/>
          <p:nvPr/>
        </p:nvGrpSpPr>
        <p:grpSpPr>
          <a:xfrm>
            <a:off x="5353545" y="2498673"/>
            <a:ext cx="2752224" cy="2826845"/>
            <a:chOff x="5511200" y="2785679"/>
            <a:chExt cx="2344620" cy="2408190"/>
          </a:xfrm>
        </p:grpSpPr>
        <p:sp>
          <p:nvSpPr>
            <p:cNvPr id="28" name="Down Arrow 27"/>
            <p:cNvSpPr/>
            <p:nvPr/>
          </p:nvSpPr>
          <p:spPr>
            <a:xfrm>
              <a:off x="6608250" y="4402474"/>
              <a:ext cx="168792" cy="219819"/>
            </a:xfrm>
            <a:prstGeom prst="downArrow">
              <a:avLst/>
            </a:prstGeom>
            <a:solidFill>
              <a:srgbClr val="375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5558972" y="2785679"/>
              <a:ext cx="1011342" cy="456806"/>
            </a:xfrm>
            <a:prstGeom prst="roundRect">
              <a:avLst/>
            </a:prstGeom>
            <a:solidFill>
              <a:srgbClr val="BF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Employee Portal</a:t>
              </a:r>
              <a:endParaRPr lang="en-US" sz="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5986890" y="3326750"/>
              <a:ext cx="168792" cy="219819"/>
            </a:xfrm>
            <a:prstGeom prst="downArrow">
              <a:avLst/>
            </a:prstGeom>
            <a:solidFill>
              <a:srgbClr val="375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528064" y="4737063"/>
              <a:ext cx="2327756" cy="456806"/>
            </a:xfrm>
            <a:prstGeom prst="roundRect">
              <a:avLst/>
            </a:prstGeom>
            <a:solidFill>
              <a:srgbClr val="024A8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Payroll</a:t>
              </a:r>
              <a:endParaRPr lang="en-US" sz="16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2" name="Down Arrow 31"/>
            <p:cNvSpPr/>
            <p:nvPr/>
          </p:nvSpPr>
          <p:spPr>
            <a:xfrm>
              <a:off x="7296923" y="3326961"/>
              <a:ext cx="168792" cy="219819"/>
            </a:xfrm>
            <a:prstGeom prst="downArrow">
              <a:avLst/>
            </a:prstGeom>
            <a:solidFill>
              <a:srgbClr val="375C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b="1" dirty="0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877254" y="2785679"/>
              <a:ext cx="967717" cy="456806"/>
            </a:xfrm>
            <a:prstGeom prst="roundRect">
              <a:avLst/>
            </a:prstGeom>
            <a:solidFill>
              <a:srgbClr val="BF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ln w="18415" cmpd="sng">
                    <a:noFill/>
                    <a:prstDash val="solid"/>
                  </a:ln>
                  <a:solidFill>
                    <a:schemeClr val="bg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Kiosk / Time Clock</a:t>
              </a:r>
              <a:endParaRPr lang="en-US" sz="900" b="1" dirty="0">
                <a:ln w="18415" cmpd="sng">
                  <a:noFill/>
                  <a:prstDash val="solid"/>
                </a:ln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pic>
          <p:nvPicPr>
            <p:cNvPr id="34" name="Picture 33" descr="InfinityHR Logo.t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1200" y="3867587"/>
              <a:ext cx="2322292" cy="340601"/>
            </a:xfrm>
            <a:prstGeom prst="rect">
              <a:avLst/>
            </a:prstGeom>
          </p:spPr>
        </p:pic>
      </p:grpSp>
      <p:sp>
        <p:nvSpPr>
          <p:cNvPr id="36" name="Title 3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&amp; Attendance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Arrow Connector 22"/>
          <p:cNvCxnSpPr/>
          <p:nvPr/>
        </p:nvCxnSpPr>
        <p:spPr>
          <a:xfrm>
            <a:off x="366892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Mac-Moni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4902" y="2196666"/>
            <a:ext cx="4335518" cy="3815264"/>
          </a:xfrm>
          <a:prstGeom prst="rect">
            <a:avLst/>
          </a:prstGeom>
        </p:spPr>
      </p:pic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 bwMode="auto">
          <a:xfrm>
            <a:off x="325822" y="2191410"/>
            <a:ext cx="3888827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Applicant Tracking System that can be integrated into existing corporate website.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Job Openings are created/managed directly within system.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Applicants complete electronic applications.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Customized workflows drive applicants through hiring process.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Applicants are converted to employees with one click.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70"/>
          <a:stretch>
            <a:fillRect/>
          </a:stretch>
        </p:blipFill>
        <p:spPr bwMode="auto">
          <a:xfrm>
            <a:off x="4668410" y="2417381"/>
            <a:ext cx="3929053" cy="250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Applicant Tracking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>
            <a:off x="445717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 bwMode="auto">
          <a:xfrm>
            <a:off x="298231" y="2039020"/>
            <a:ext cx="3874376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Aligns corporate strategy with employee activity.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Allows employees to review goals set by management as well as set personal goals.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Employees and Managers complete reviews directly through Employee Portal.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Review scores can be weighted and automatically calculated.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Provides key insights into employee performance and growth.</a:t>
            </a:r>
            <a:endParaRPr lang="en-US" sz="2000" dirty="0" smtClean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6390" y="2259726"/>
            <a:ext cx="4240692" cy="33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81000" y="206902"/>
            <a:ext cx="8305800" cy="538162"/>
          </a:xfrm>
        </p:spPr>
        <p:txBody>
          <a:bodyPr/>
          <a:lstStyle/>
          <a:p>
            <a:r>
              <a:rPr lang="en-US" dirty="0" smtClean="0"/>
              <a:t>Performance Management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7" name="Round Diagonal Corner Rectangle 6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 Diagonal Corner Rectangle 8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415644" y="2065313"/>
            <a:ext cx="8305800" cy="381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b="1" i="1" dirty="0" smtClean="0">
                <a:solidFill>
                  <a:srgbClr val="024A84"/>
                </a:solidFill>
              </a:rPr>
              <a:t>Infinity</a:t>
            </a:r>
            <a:r>
              <a:rPr lang="en-US" sz="2000" b="1" i="1" dirty="0" smtClean="0">
                <a:solidFill>
                  <a:srgbClr val="BF982E"/>
                </a:solidFill>
              </a:rPr>
              <a:t>HR</a:t>
            </a:r>
            <a:r>
              <a:rPr lang="en-US" sz="2000" b="1" i="1" dirty="0" smtClean="0">
                <a:solidFill>
                  <a:srgbClr val="024A84"/>
                </a:solidFill>
              </a:rPr>
              <a:t> </a:t>
            </a:r>
            <a:r>
              <a:rPr lang="en-US" sz="2000" dirty="0" smtClean="0"/>
              <a:t>is a complete and secure web-based HR Management System that provides online benefits enrollment and other HR functions as needed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Centralizes HR </a:t>
            </a:r>
            <a:r>
              <a:rPr lang="en-US" sz="2000" dirty="0"/>
              <a:t>and benefits data into a single system, and </a:t>
            </a:r>
            <a:r>
              <a:rPr lang="en-US" sz="2000" dirty="0" smtClean="0"/>
              <a:t>provides powerful </a:t>
            </a:r>
            <a:r>
              <a:rPr lang="en-US" sz="2000" dirty="0"/>
              <a:t>reporting/exporting capabilities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Allows employees to enroll </a:t>
            </a:r>
            <a:r>
              <a:rPr lang="en-US" sz="2000" dirty="0"/>
              <a:t>in and change </a:t>
            </a:r>
            <a:r>
              <a:rPr lang="en-US" sz="2000" dirty="0" smtClean="0"/>
              <a:t>benefits </a:t>
            </a:r>
            <a:r>
              <a:rPr lang="en-US" sz="2000" dirty="0"/>
              <a:t>information on their own, reducing </a:t>
            </a:r>
            <a:r>
              <a:rPr lang="en-US" sz="2000" dirty="0" smtClean="0"/>
              <a:t>errors and time spent gathering data</a:t>
            </a:r>
            <a:endParaRPr lang="en-US" sz="2000" dirty="0"/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Automatically </a:t>
            </a:r>
            <a:r>
              <a:rPr lang="en-US" sz="2000" dirty="0"/>
              <a:t>and electronically delivers benefits information to each carrier and payroll provider, eliminating the need to manage multiple forms and manually enter data into multiple </a:t>
            </a:r>
            <a:r>
              <a:rPr lang="en-US" sz="2000" dirty="0" smtClean="0"/>
              <a:t>systems</a:t>
            </a:r>
            <a:endParaRPr lang="en-US" sz="20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>
            <a:off x="518236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Text Placeholder 3"/>
          <p:cNvSpPr txBox="1">
            <a:spLocks/>
          </p:cNvSpPr>
          <p:nvPr/>
        </p:nvSpPr>
        <p:spPr bwMode="auto">
          <a:xfrm>
            <a:off x="304800" y="2233450"/>
            <a:ext cx="441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Provides key insights into Employee sentiments and morale.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Tailor one of the many templates in the Survey Library, or design an entirely new survey with a professional look and feel. 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Track in real time which employees have completed the survey, and send reminders to those who haven’t.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Standardized professional survey reports include summary reports, graphical reports, and detail reports.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  <p:grpSp>
        <p:nvGrpSpPr>
          <p:cNvPr id="29" name="Group 28"/>
          <p:cNvGrpSpPr/>
          <p:nvPr/>
        </p:nvGrpSpPr>
        <p:grpSpPr>
          <a:xfrm>
            <a:off x="5171089" y="2020792"/>
            <a:ext cx="3237186" cy="4253882"/>
            <a:chOff x="5172249" y="1912124"/>
            <a:chExt cx="3415862" cy="4488674"/>
          </a:xfrm>
        </p:grpSpPr>
        <p:pic>
          <p:nvPicPr>
            <p:cNvPr id="25" name="Picture 3" descr="\\Ls-gld9d\share\Marketing\Graphics\Images\Screen Shots\Survey Results.tif"/>
            <p:cNvPicPr>
              <a:picLocks noChangeAspect="1" noChangeArrowheads="1"/>
            </p:cNvPicPr>
            <p:nvPr/>
          </p:nvPicPr>
          <p:blipFill>
            <a:blip r:embed="rId2" cstate="print"/>
            <a:srcRect l="10801" t="16507" r="14515" b="20069"/>
            <a:stretch>
              <a:fillRect/>
            </a:stretch>
          </p:blipFill>
          <p:spPr bwMode="auto">
            <a:xfrm>
              <a:off x="5172249" y="4225157"/>
              <a:ext cx="3415862" cy="2175641"/>
            </a:xfrm>
            <a:prstGeom prst="rect">
              <a:avLst/>
            </a:prstGeom>
            <a:noFill/>
          </p:spPr>
        </p:pic>
        <p:pic>
          <p:nvPicPr>
            <p:cNvPr id="2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13132" y="1912124"/>
              <a:ext cx="3300688" cy="2186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Employee Surveys</a:t>
            </a:r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Arrow Connector 26"/>
          <p:cNvCxnSpPr/>
          <p:nvPr/>
        </p:nvCxnSpPr>
        <p:spPr>
          <a:xfrm>
            <a:off x="596010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 bwMode="auto">
          <a:xfrm>
            <a:off x="294290" y="2362200"/>
            <a:ext cx="401495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Provides the ability to extend employee wellness initiatives to employees.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Employee can easily track progress against Wellness Metrics.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Import data from external sources.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Create contests and identify employees or employee groups who succeed within wellness campaign.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6452" y="2431940"/>
            <a:ext cx="4213835" cy="2785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Wellness Tracking</a:t>
            </a:r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Arrow Connector 25"/>
          <p:cNvCxnSpPr/>
          <p:nvPr/>
        </p:nvCxnSpPr>
        <p:spPr>
          <a:xfrm>
            <a:off x="672733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Text Placeholder 3"/>
          <p:cNvSpPr txBox="1">
            <a:spLocks/>
          </p:cNvSpPr>
          <p:nvPr/>
        </p:nvSpPr>
        <p:spPr bwMode="auto">
          <a:xfrm>
            <a:off x="304800" y="2286000"/>
            <a:ext cx="3799718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Automates the tracking of key processes within an organization.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Ensures that processes are consistent, complete.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Provides email notifications to resources.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Provides powerful reporting for viewing outstanding workflows.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1586" y="2576212"/>
            <a:ext cx="4484461" cy="198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Workflow Management</a:t>
            </a:r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traight Arrow Connector 27"/>
          <p:cNvCxnSpPr/>
          <p:nvPr/>
        </p:nvCxnSpPr>
        <p:spPr>
          <a:xfrm>
            <a:off x="743150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Placeholder 3"/>
          <p:cNvSpPr txBox="1">
            <a:spLocks/>
          </p:cNvSpPr>
          <p:nvPr/>
        </p:nvSpPr>
        <p:spPr bwMode="auto">
          <a:xfrm>
            <a:off x="304800" y="2286000"/>
            <a:ext cx="409903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Allows new hires to complete customized onboarding steps</a:t>
            </a:r>
          </a:p>
          <a:p>
            <a:pPr marL="630238" lvl="3" indent="-2841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§"/>
              <a:tabLst>
                <a:tab pos="1028700" algn="l"/>
              </a:tabLst>
            </a:pPr>
            <a:r>
              <a:rPr lang="en-US" sz="1600" dirty="0"/>
              <a:t>e</a:t>
            </a:r>
            <a:r>
              <a:rPr lang="en-US" sz="1600" dirty="0" smtClean="0"/>
              <a:t>.g., I-9, direct deposit, orientation video, uploading agreements, etc… 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Ensures timely completion of steps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Full self-service process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1600" dirty="0" smtClean="0"/>
              <a:t>Enabled for video and document review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 smtClean="0"/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6562" y="2514600"/>
            <a:ext cx="3870476" cy="22647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Onboarding</a:t>
            </a:r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Arrow Connector 30"/>
          <p:cNvCxnSpPr/>
          <p:nvPr/>
        </p:nvCxnSpPr>
        <p:spPr>
          <a:xfrm>
            <a:off x="8209243" y="1397869"/>
            <a:ext cx="0" cy="504497"/>
          </a:xfrm>
          <a:prstGeom prst="straightConnector1">
            <a:avLst/>
          </a:prstGeom>
          <a:ln w="28575">
            <a:solidFill>
              <a:srgbClr val="BF982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 Diagonal Corner Rectangle 11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ound Diagonal Corner Rectangle 12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E4B83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ound Diagonal Corner Rectangle 21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BF982E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15007" y="2375349"/>
            <a:ext cx="3541986" cy="738954"/>
          </a:xfrm>
          <a:prstGeom prst="roundRect">
            <a:avLst/>
          </a:prstGeom>
          <a:solidFill>
            <a:srgbClr val="024A84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i="1" dirty="0" smtClean="0"/>
              <a:t>Standard Reporting</a:t>
            </a:r>
            <a:endParaRPr lang="en-US" sz="2200" b="1" i="1" dirty="0"/>
          </a:p>
        </p:txBody>
      </p:sp>
      <p:sp>
        <p:nvSpPr>
          <p:cNvPr id="24" name="Rounded Rectangle 23"/>
          <p:cNvSpPr/>
          <p:nvPr/>
        </p:nvSpPr>
        <p:spPr>
          <a:xfrm>
            <a:off x="5123791" y="2375349"/>
            <a:ext cx="3541986" cy="738954"/>
          </a:xfrm>
          <a:prstGeom prst="roundRect">
            <a:avLst/>
          </a:prstGeom>
          <a:solidFill>
            <a:srgbClr val="BF982E"/>
          </a:solidFill>
          <a:ln>
            <a:solidFill>
              <a:srgbClr val="BF982E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b="1" i="1" dirty="0" smtClean="0"/>
              <a:t>Ad-hoc Exporting</a:t>
            </a:r>
            <a:endParaRPr lang="en-US" sz="2200" b="1" i="1" dirty="0"/>
          </a:p>
        </p:txBody>
      </p:sp>
      <p:sp>
        <p:nvSpPr>
          <p:cNvPr id="27" name="TextBox 26"/>
          <p:cNvSpPr txBox="1"/>
          <p:nvPr/>
        </p:nvSpPr>
        <p:spPr>
          <a:xfrm>
            <a:off x="493987" y="3440113"/>
            <a:ext cx="37627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3" indent="-347663">
              <a:buClr>
                <a:srgbClr val="024A84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Hundreds of reports available</a:t>
            </a:r>
          </a:p>
          <a:p>
            <a:pPr marL="347663" lvl="3" indent="-347663">
              <a:buClr>
                <a:srgbClr val="024A84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Standard Pre-built reports</a:t>
            </a:r>
          </a:p>
          <a:p>
            <a:pPr marL="347663" lvl="3" indent="-347663">
              <a:buClr>
                <a:srgbClr val="024A84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One-click access</a:t>
            </a:r>
          </a:p>
          <a:p>
            <a:pPr marL="347663" lvl="3" indent="-347663">
              <a:buClr>
                <a:srgbClr val="024A84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Exportable to MSOffice Applications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55331" y="3431639"/>
            <a:ext cx="35892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lvl="3" indent="-347663"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Create exports of all data within </a:t>
            </a:r>
            <a:r>
              <a:rPr lang="en-US" sz="2000" b="1" i="1" dirty="0" smtClean="0">
                <a:solidFill>
                  <a:srgbClr val="024A84"/>
                </a:solidFill>
              </a:rPr>
              <a:t>Infinity</a:t>
            </a:r>
            <a:r>
              <a:rPr lang="en-US" sz="2000" b="1" i="1" dirty="0" smtClean="0">
                <a:solidFill>
                  <a:srgbClr val="BF982E"/>
                </a:solidFill>
              </a:rPr>
              <a:t>HR</a:t>
            </a:r>
          </a:p>
          <a:p>
            <a:pPr marL="347663" lvl="3" indent="-347663"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Export to a multitude of formats</a:t>
            </a:r>
          </a:p>
          <a:p>
            <a:pPr marL="347663" lvl="3" indent="-347663"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Fine-level formatting capabilities</a:t>
            </a:r>
          </a:p>
          <a:p>
            <a:pPr marL="347663" lvl="3" indent="-347663"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Scheduling</a:t>
            </a:r>
          </a:p>
          <a:p>
            <a:pPr marL="347663" lvl="3" indent="-347663"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Full History of all exports</a:t>
            </a: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800" dirty="0" smtClean="0"/>
              <a:t>Advanced Reporting</a:t>
            </a:r>
            <a:endParaRPr lang="en-US" sz="28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415644" y="2065313"/>
            <a:ext cx="8305800" cy="3810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b="1" i="1" dirty="0" smtClean="0">
                <a:solidFill>
                  <a:srgbClr val="024A84"/>
                </a:solidFill>
              </a:rPr>
              <a:t>Infinity</a:t>
            </a:r>
            <a:r>
              <a:rPr lang="en-US" sz="2000" b="1" i="1" dirty="0" smtClean="0">
                <a:solidFill>
                  <a:srgbClr val="BF982E"/>
                </a:solidFill>
              </a:rPr>
              <a:t>HR</a:t>
            </a:r>
            <a:r>
              <a:rPr lang="en-US" sz="2000" b="1" i="1" dirty="0" smtClean="0">
                <a:solidFill>
                  <a:srgbClr val="024A84"/>
                </a:solidFill>
              </a:rPr>
              <a:t> </a:t>
            </a:r>
            <a:r>
              <a:rPr lang="en-US" sz="2000" dirty="0" smtClean="0"/>
              <a:t>is a complete and secure web-based HR Management System that provides online benefits enrollment and other HR functions as needed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Centralizes HR </a:t>
            </a:r>
            <a:r>
              <a:rPr lang="en-US" sz="2000" dirty="0"/>
              <a:t>and benefits data into a single system, and </a:t>
            </a:r>
            <a:r>
              <a:rPr lang="en-US" sz="2000" dirty="0" smtClean="0"/>
              <a:t>provides powerful </a:t>
            </a:r>
            <a:r>
              <a:rPr lang="en-US" sz="2000" dirty="0"/>
              <a:t>reporting/exporting capabilities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Allows employees to enroll </a:t>
            </a:r>
            <a:r>
              <a:rPr lang="en-US" sz="2000" dirty="0"/>
              <a:t>in and change </a:t>
            </a:r>
            <a:r>
              <a:rPr lang="en-US" sz="2000" dirty="0" smtClean="0"/>
              <a:t>benefits </a:t>
            </a:r>
            <a:r>
              <a:rPr lang="en-US" sz="2000" dirty="0"/>
              <a:t>information on their own, reducing </a:t>
            </a:r>
            <a:r>
              <a:rPr lang="en-US" sz="2000" dirty="0" smtClean="0"/>
              <a:t>errors and time spent gathering data</a:t>
            </a:r>
            <a:endParaRPr lang="en-US" sz="2000" dirty="0"/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000" dirty="0" smtClean="0"/>
              <a:t>Automatically </a:t>
            </a:r>
            <a:r>
              <a:rPr lang="en-US" sz="2000" dirty="0"/>
              <a:t>and electronically delivers benefits information to each carrier and payroll provider, eliminating the need to manage multiple forms and manually enter data into multiple </a:t>
            </a:r>
            <a:r>
              <a:rPr lang="en-US" sz="2000" dirty="0" smtClean="0"/>
              <a:t>systems</a:t>
            </a:r>
            <a:endParaRPr lang="en-US" sz="2000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282508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Portal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035665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Benefits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788822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Off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ound Diagonal Corner Rectangle 13"/>
          <p:cNvSpPr/>
          <p:nvPr/>
        </p:nvSpPr>
        <p:spPr>
          <a:xfrm>
            <a:off x="2541979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Time &amp; Attendance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ound Diagonal Corner Rectangle 14"/>
          <p:cNvSpPr/>
          <p:nvPr/>
        </p:nvSpPr>
        <p:spPr>
          <a:xfrm>
            <a:off x="3295136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Applicant Tracking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4048293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Performance 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4801450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Employee Surveys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ound Diagonal Corner Rectangle 17"/>
          <p:cNvSpPr/>
          <p:nvPr/>
        </p:nvSpPr>
        <p:spPr>
          <a:xfrm>
            <a:off x="6307764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Workflow </a:t>
            </a:r>
            <a:b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</a:br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Mgmt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ound Diagonal Corner Rectangle 18"/>
          <p:cNvSpPr/>
          <p:nvPr/>
        </p:nvSpPr>
        <p:spPr>
          <a:xfrm>
            <a:off x="5554607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Verdana" pitchFamily="34" charset="0"/>
                <a:cs typeface="Verdana" pitchFamily="34" charset="0"/>
              </a:rPr>
              <a:t>Wellness Tracking</a:t>
            </a:r>
            <a:endParaRPr lang="en-US" sz="800" b="1" dirty="0">
              <a:solidFill>
                <a:schemeClr val="bg1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ound Diagonal Corner Rectangle 19"/>
          <p:cNvSpPr/>
          <p:nvPr/>
        </p:nvSpPr>
        <p:spPr>
          <a:xfrm>
            <a:off x="7060921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Onboarding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7814073" y="1215447"/>
            <a:ext cx="817862" cy="424543"/>
          </a:xfrm>
          <a:prstGeom prst="round2DiagRect">
            <a:avLst/>
          </a:prstGeom>
          <a:solidFill>
            <a:srgbClr val="024A84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800" b="1" dirty="0" smtClean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Advanced Reporting</a:t>
            </a:r>
            <a:endParaRPr lang="en-US" sz="800" b="1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988"/>
            <a:ext cx="8229600" cy="755371"/>
          </a:xfrm>
        </p:spPr>
        <p:txBody>
          <a:bodyPr>
            <a:normAutofit/>
          </a:bodyPr>
          <a:lstStyle/>
          <a:p>
            <a:r>
              <a:rPr lang="en-US" dirty="0" smtClean="0"/>
              <a:t>Implementation Overview</a:t>
            </a:r>
            <a:endParaRPr lang="en-US" b="1" i="1" dirty="0">
              <a:solidFill>
                <a:srgbClr val="024A8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7286" y="6491113"/>
            <a:ext cx="19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24A84"/>
                </a:solidFill>
                <a:latin typeface="Arial Narrow" pitchFamily="34" charset="0"/>
                <a:cs typeface="Arial" pitchFamily="34" charset="0"/>
              </a:rPr>
              <a:t>Confidential</a:t>
            </a:r>
            <a:endParaRPr lang="en-US" sz="1200" b="1" dirty="0">
              <a:solidFill>
                <a:srgbClr val="024A84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5105400"/>
          </a:xfrm>
        </p:spPr>
        <p:txBody>
          <a:bodyPr>
            <a:normAutofit/>
          </a:bodyPr>
          <a:lstStyle/>
          <a:p>
            <a:pPr marL="347663" lvl="3" indent="-347663">
              <a:lnSpc>
                <a:spcPct val="12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dirty="0" smtClean="0"/>
              <a:t>Implementation is designed to be completed in six weeks.</a:t>
            </a:r>
          </a:p>
          <a:p>
            <a:pPr marL="347663" lvl="3" indent="-347663">
              <a:lnSpc>
                <a:spcPct val="12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dirty="0" smtClean="0"/>
              <a:t>For Implementation to be completed on time, it is important for Account to get required data back to </a:t>
            </a:r>
            <a:r>
              <a:rPr lang="en-US" b="1" i="1" dirty="0" smtClean="0">
                <a:solidFill>
                  <a:srgbClr val="024A84"/>
                </a:solidFill>
              </a:rPr>
              <a:t>Infinity</a:t>
            </a:r>
            <a:r>
              <a:rPr lang="en-US" b="1" i="1" dirty="0" smtClean="0">
                <a:solidFill>
                  <a:srgbClr val="BF982E"/>
                </a:solidFill>
              </a:rPr>
              <a:t>HR</a:t>
            </a:r>
            <a:r>
              <a:rPr lang="en-US" dirty="0" smtClean="0"/>
              <a:t> by end of Week 1.</a:t>
            </a:r>
          </a:p>
          <a:p>
            <a:pPr marL="347663" lvl="3" indent="-347663">
              <a:lnSpc>
                <a:spcPct val="12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dirty="0" smtClean="0"/>
              <a:t>The client is responsible for populating/completing implementation templates; </a:t>
            </a:r>
            <a:r>
              <a:rPr lang="en-US" b="1" i="1" dirty="0" smtClean="0">
                <a:solidFill>
                  <a:srgbClr val="024A84"/>
                </a:solidFill>
              </a:rPr>
              <a:t>Infinity</a:t>
            </a:r>
            <a:r>
              <a:rPr lang="en-US" b="1" i="1" dirty="0" smtClean="0">
                <a:solidFill>
                  <a:srgbClr val="BF982E"/>
                </a:solidFill>
              </a:rPr>
              <a:t>HR</a:t>
            </a:r>
            <a:r>
              <a:rPr lang="en-US" dirty="0" smtClean="0"/>
              <a:t> is available for support</a:t>
            </a:r>
          </a:p>
          <a:p>
            <a:pPr marL="347663" lvl="3" indent="-347663">
              <a:lnSpc>
                <a:spcPct val="12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dirty="0" smtClean="0"/>
              <a:t>Third Party exports can sometimes extend beyond six weeks due to responsiveness of third party.  This is not a determining factor in implementation being closed.</a:t>
            </a:r>
          </a:p>
          <a:p>
            <a:pPr marL="347663" lvl="3" indent="-347663">
              <a:lnSpc>
                <a:spcPct val="12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dirty="0" smtClean="0"/>
              <a:t>At the end of the Implementation, your account will be transitioned to an ongoing Account Manager who will provide you with ongoing support.</a:t>
            </a:r>
          </a:p>
          <a:p>
            <a:pPr marL="347663" lvl="3" indent="-347663">
              <a:lnSpc>
                <a:spcPct val="120000"/>
              </a:lnSpc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dirty="0" smtClean="0"/>
              <a:t>Billing may begin before Implementation is closed – see your Agreement for more details.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988"/>
            <a:ext cx="8229600" cy="755371"/>
          </a:xfrm>
        </p:spPr>
        <p:txBody>
          <a:bodyPr>
            <a:normAutofit/>
          </a:bodyPr>
          <a:lstStyle/>
          <a:p>
            <a:r>
              <a:rPr lang="en-US" dirty="0" smtClean="0"/>
              <a:t>HRIS Priorities</a:t>
            </a:r>
            <a:endParaRPr lang="en-US" b="1" i="1" dirty="0">
              <a:solidFill>
                <a:srgbClr val="024A84"/>
              </a:solidFill>
            </a:endParaRPr>
          </a:p>
        </p:txBody>
      </p:sp>
      <p:pic>
        <p:nvPicPr>
          <p:cNvPr id="13" name="Picture 12" descr="Clear-1.png"/>
          <p:cNvPicPr>
            <a:picLocks noChangeAspect="1"/>
          </p:cNvPicPr>
          <p:nvPr/>
        </p:nvPicPr>
        <p:blipFill>
          <a:blip r:embed="rId2" cstate="print"/>
          <a:srcRect r="14666"/>
          <a:stretch>
            <a:fillRect/>
          </a:stretch>
        </p:blipFill>
        <p:spPr>
          <a:xfrm>
            <a:off x="4572000" y="800761"/>
            <a:ext cx="4572000" cy="41400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67286" y="6491113"/>
            <a:ext cx="1998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24A84"/>
                </a:solidFill>
                <a:latin typeface="Times New Roman" pitchFamily="18" charset="0"/>
                <a:cs typeface="Times New Roman" pitchFamily="18" charset="0"/>
              </a:rPr>
              <a:t>Confidential</a:t>
            </a:r>
            <a:endParaRPr lang="en-US" sz="1200" b="1" i="1" dirty="0">
              <a:solidFill>
                <a:srgbClr val="024A8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57200" y="1412570"/>
            <a:ext cx="8229600" cy="4694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>
                <a:latin typeface="+mj-lt"/>
              </a:rPr>
              <a:t>What are your HRIS priorities?</a:t>
            </a:r>
          </a:p>
          <a:p>
            <a:pPr marL="739775" lvl="4" indent="-282575">
              <a:lnSpc>
                <a:spcPts val="26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Employee self-service?</a:t>
            </a:r>
          </a:p>
          <a:p>
            <a:pPr marL="739775" lvl="4" indent="-282575">
              <a:lnSpc>
                <a:spcPts val="26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Online enrollment?</a:t>
            </a:r>
          </a:p>
          <a:p>
            <a:pPr marL="739775" lvl="4" indent="-282575">
              <a:lnSpc>
                <a:spcPts val="26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Applicant tracking?</a:t>
            </a:r>
          </a:p>
          <a:p>
            <a:pPr marL="739775" lvl="4" indent="-282575">
              <a:lnSpc>
                <a:spcPts val="26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Performance management?</a:t>
            </a:r>
          </a:p>
          <a:p>
            <a:pPr marL="739775" lvl="4" indent="-282575">
              <a:lnSpc>
                <a:spcPts val="26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Time &amp; Attendance?</a:t>
            </a:r>
          </a:p>
          <a:p>
            <a:pPr marL="739775" lvl="4" indent="-282575">
              <a:lnSpc>
                <a:spcPts val="26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Time off?</a:t>
            </a:r>
          </a:p>
          <a:p>
            <a:pPr marL="739775" lvl="4" indent="-282575">
              <a:lnSpc>
                <a:spcPts val="26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Workflows? </a:t>
            </a:r>
          </a:p>
          <a:p>
            <a:pPr marL="347663" lvl="3" indent="-347663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>
                <a:latin typeface="+mj-lt"/>
              </a:rPr>
              <a:t>What is your HRIS selection process?</a:t>
            </a:r>
          </a:p>
          <a:p>
            <a:pPr marL="739775" lvl="4" indent="-282575">
              <a:lnSpc>
                <a:spcPts val="26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Timing, budget, decision makes, etc…</a:t>
            </a:r>
          </a:p>
          <a:p>
            <a:pPr marL="347663" lvl="3" indent="-347663" fontAlgn="base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>
                <a:latin typeface="+mj-lt"/>
              </a:rPr>
              <a:t>What </a:t>
            </a:r>
            <a:r>
              <a:rPr lang="en-US" sz="2200" dirty="0">
                <a:latin typeface="+mj-lt"/>
              </a:rPr>
              <a:t>do you want to accomplish in today’s demo?</a:t>
            </a:r>
          </a:p>
          <a:p>
            <a:pPr marL="347663" marR="0" lvl="3" indent="-347663" fontAlgn="base">
              <a:lnSpc>
                <a:spcPct val="12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endParaRPr lang="en-US" sz="2000" dirty="0" smtClean="0">
              <a:latin typeface="+mj-lt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fitinity-Logo-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317" y="375906"/>
            <a:ext cx="1952838" cy="28750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6988"/>
            <a:ext cx="8229600" cy="755371"/>
          </a:xfrm>
        </p:spPr>
        <p:txBody>
          <a:bodyPr>
            <a:normAutofit/>
          </a:bodyPr>
          <a:lstStyle/>
          <a:p>
            <a:r>
              <a:rPr lang="en-US" dirty="0" smtClean="0"/>
              <a:t>Demo Agenda</a:t>
            </a:r>
            <a:endParaRPr lang="en-US" b="1" i="1" dirty="0">
              <a:solidFill>
                <a:srgbClr val="024A84"/>
              </a:solidFill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57048" y="1838883"/>
            <a:ext cx="8124497" cy="36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7663" lvl="3" indent="-347663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>
                <a:latin typeface="+mj-lt"/>
              </a:rPr>
              <a:t>System Overview</a:t>
            </a:r>
          </a:p>
          <a:p>
            <a:pPr marL="739775" lvl="4" indent="-282575">
              <a:lnSpc>
                <a:spcPct val="1100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Features</a:t>
            </a:r>
          </a:p>
          <a:p>
            <a:pPr marL="739775" lvl="4" indent="-282575">
              <a:lnSpc>
                <a:spcPct val="1100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Data flow</a:t>
            </a:r>
          </a:p>
          <a:p>
            <a:pPr marL="347663" lvl="3" indent="-347663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>
                <a:latin typeface="+mj-lt"/>
              </a:rPr>
              <a:t>Applicant Tracking</a:t>
            </a:r>
          </a:p>
          <a:p>
            <a:pPr marL="739775" lvl="4" indent="-282575">
              <a:lnSpc>
                <a:spcPct val="110000"/>
              </a:lnSpc>
              <a:buClr>
                <a:srgbClr val="024A84"/>
              </a:buClr>
              <a:buSzPct val="100000"/>
              <a:buFont typeface="Wingdings" pitchFamily="2" charset="2"/>
              <a:buChar char="ü"/>
              <a:tabLst>
                <a:tab pos="1028700" algn="l"/>
              </a:tabLst>
            </a:pPr>
            <a:r>
              <a:rPr lang="en-US" sz="1900" dirty="0" smtClean="0">
                <a:latin typeface="+mj-lt"/>
                <a:ea typeface="Calibri" pitchFamily="34" charset="0"/>
                <a:cs typeface="Arial" pitchFamily="34" charset="0"/>
              </a:rPr>
              <a:t>Applicant’s perspective</a:t>
            </a:r>
          </a:p>
          <a:p>
            <a:pPr marL="347663" lvl="3" indent="-347663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>
                <a:latin typeface="+mj-lt"/>
              </a:rPr>
              <a:t>Employee Portal</a:t>
            </a:r>
          </a:p>
          <a:p>
            <a:pPr marL="347663" lvl="3" indent="-347663" fontAlgn="base">
              <a:lnSpc>
                <a:spcPct val="110000"/>
              </a:lnSpc>
              <a:spcBef>
                <a:spcPct val="20000"/>
              </a:spcBef>
              <a:spcAft>
                <a:spcPts val="500"/>
              </a:spcAft>
              <a:buClr>
                <a:srgbClr val="BF982E"/>
              </a:buClr>
              <a:buSzPct val="65000"/>
              <a:buFont typeface="Wingdings" pitchFamily="2" charset="2"/>
              <a:buChar char="u"/>
              <a:tabLst>
                <a:tab pos="1028700" algn="l"/>
              </a:tabLst>
            </a:pPr>
            <a:r>
              <a:rPr lang="en-US" sz="2200" dirty="0" smtClean="0">
                <a:latin typeface="+mj-lt"/>
              </a:rPr>
              <a:t>Administration Portal</a:t>
            </a:r>
          </a:p>
          <a:p>
            <a:pPr marL="914400" indent="-914400" eaLnBrk="0" fontAlgn="base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en-US" sz="2400" i="1" dirty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en-US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1" name="Picture 10" descr="Clear-1.png"/>
          <p:cNvPicPr>
            <a:picLocks noChangeAspect="1"/>
          </p:cNvPicPr>
          <p:nvPr/>
        </p:nvPicPr>
        <p:blipFill>
          <a:blip r:embed="rId3" cstate="print"/>
          <a:srcRect r="14666"/>
          <a:stretch>
            <a:fillRect/>
          </a:stretch>
        </p:blipFill>
        <p:spPr>
          <a:xfrm>
            <a:off x="4572000" y="800761"/>
            <a:ext cx="4572000" cy="414007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Data Flow</a:t>
            </a:r>
            <a:endParaRPr lang="en-US" dirty="0"/>
          </a:p>
        </p:txBody>
      </p:sp>
      <p:sp>
        <p:nvSpPr>
          <p:cNvPr id="15370" name="AutoShape 10" descr="data:image/jpeg;base64,/9j/4AAQSkZJRgABAQAAAQABAAD/2wCEAAkGBxAPDQ0MDQ0PDAwNDQwPEAwNDA8ODhAOFBEWFhQSFRQYHDQiGBolGxQUITEiJSkrLy4uGB8zODQsNygtLisBCgoKDg0OGhAQGiwkHyUsLSwsLywsLCwuLCwsLCwsLCwsLCwsLCwsLCwsLCwsLCwsLCwsLCwsLCwsLCwsLCwsN//AABEIAMAA8AMBEQACEQEDEQH/xAAcAAEBAAIDAQEAAAAAAAAAAAAAAQUGAwQHAgj/xABBEAACAgADBAUHCwIFBQAAAAAAAQIDBBESBQYhMRNBUVJhByJxgZGhsRQzNEJic3S0wdHhMnIVIySS8CVDdaSy/8QAGgEBAAIDAQAAAAAAAAAAAAAAAAEDAgQFBv/EACoRAQACAgEDAwIHAQEAAAAAAAABAgMRBAUhMRITURVBIjJCUmFxgRSR/9oADAMBAAIRAxEAPwD3ACgAAACAUCAUCAUAAAAAAAAAAAcbg+817AGh95+xAOjfefX2AFB95+jJAWUH3mvRkBND7z937AFB95+xAVxfea9SAmh99+xAVRfa34ZID7AAAAAAAAAAAAAAAAAAAAAAAAAAAAAAAAAAAAgAAAAAAAFAgAAAAAYreLbKwdULOildKy6FUIRkoedJN5uT5Lg+pgdbczeeG1MI8VXVOjRdbTKuclLKcHxya5r2AZ4AAAAAAAAAAAAAAABQAACAAAFQEAoEAAdfHY6qiHSX2wpgvrWSUV6s+ZlWtrTqIY2vWsbmWobT8p2CqzjTG3FyWfzcdEP90v0TNunAyW89mlfqGOvju1vFeVjEv5rB01L7dk7X7Ul8DYr0+v3lrz1G0+IYy3enHbQcI2yqjVTbG3OFOXnpPJZ5+LL6dPxte/Usjt7vbVt2ZVLD4XSqZ2zuynHVnOXPjmW/TcMqPquaGfo8oNy+cw1U19icq370yq/Sa/psup1i/wCqsM3gd+sLZkrFPDv7a1R9qNPJ03LXx3buPqmK3aezY8Liq7Y66pxsg/rQkpI0bUtWdS6FclbRus7cxizAKAAgAAAAAAAFAAAAEArAgAABw4vFQprlbbONdcFnKc2lFL0k1ibTqGNrRWNy813l8przlVs6GS4p4q1cW/sQ/V+w6eDp/wB8jlZ+o/bG87x+LtxFjtxFs7rH9eyWprwXYvBHSrjrSNRDm2yWtO7S6+kzYbc+EwrsmoR6+b6ku0mI2ibabTh6I1xUIrJL2+llsRENeZmZ2+pwTWTJHUaybT5oyhXMIT/Q5sJi7KZ9JTZKqfeg8s/B9pXkxUyRq0bWY8l8c7pOm57D384qvGx4cMsRBf8A1H9V7Dkcjpmu+L/x2eN1bfbLH+t5w98bIxsrkpwks1KLzTRyJrNZ1LtVtFo3HhyEMlQEAoAAAAAAIAAoEAAAAADG7e25TgaXffLtUK1lrsl3YosxYbZbemFObNXFX1WeKby7xX7Qs13PRVFt14eD8yHj9p+J3cHGpjjs4GflXyz3YbQbMtaJNA0CgNG2x7OwnRQy+vLJyf6FkQptZ2jJiAcd8M1mua967BBMOrmZMEbCXy2Qlk9gbw3YKedfn1Sa10SeUZeK7r8TU5PEpmjv5bfF5d8E7jw9Y2NtarF0q6mWa5Si+EoS7sl1M89mw2xW9NnpsGauavqq76KlwAAAAAFAiAoAABAAAAB0tsbUrwlE8Rc8oQXJf1Sl1RXizPHjnJb0wqy5a46+qXh239r24694i7hzUK0841w7q/frPRYMNcVdQ81nz2y23ZjtBfpTs0A2aCDbvbKw2cnY+UOX9xlEMLSzGZmwMwGYDMDp4iOUvCWft60IRLhbJHw2RKYfDkQad7YW2rcFer6uKeSnW3lGyPY/0fUUcjBXLXU+Wzx89sNtx/r2fZW0a8TRDEUvOua9afXF+KPNZMc0t6ZeoxZa5KxaruGC1QAAAAAgFAAAAAABGEb08b35288bidEJf6ahyjXk+E5cnZ+3h6T0HC43tU3PmXnOdyfdyajxDW9BvaaGzSQnZoJRs0kG2Yor0RUexcfT1mcQwmXJmSgzAZgMxocd0dUWlz5r0oJhj9XWQnT5bIHw2Np0+GyGXlsu4W8XyPE9FZL/AE2IcYyzfCE+UZ/o/wCDn87j+5TdfMN/gcn2r6nxL2M4L0ShIAAAAAACAUAAAgGr7/7X+T4N1weVuJzrWXNQy8+XseXrN3gYPcybnxDn9Q5HtY9R5l5LoPRR8PNfzBpGjZpGjZpGjbkohnOPg8/YDbvajNiagGoBqAagGoDH3rKcl1Z5r0PiYM4cLkQnTjbIS+GyEviTCXs/k8238rwMYzed+Gaqnm+Ljl5kvWvgzz3Mw+3k7eJej4Ob3Mep8w2o1G6AAAACAAAAAAAAeS7947p8fOKecKEqo+nnL3/A9F0/F6MW5+7y/Uc3ry6+Gu6TfaGzSNGzSNBpGh9085PsSXtf8CCZcmoyYmoaSahoNQ0GoaDUEOpjucX2xa9j/krstq6jkYsnw5EMnxJkJcbkEtr8mW1Og2lGpvKGKi6n/cvOg/ivWaHPx+rHv4b/AAMnoya+XtZw3fAIBQIAAAAAAABx4m5V1zsl/TCMpP0JZk1jdohhe3prMvDrJucpWS4znJyk/tN5v3s9fSsVrEQ8Xa02ncvnSZINIDSA0gfK4Z/3fBL92Kx3J8GZnpBmAzAZgMwGYHXx39EX2T+Kf7Iquso6DZWt0+GyE6fDZCdPhshL6w+JlVZXdD+uqcLI/wB0WmvgY3iLVmJZ0ma2iYfpSi5ThCyPGM4xkn4NZo8xManT1NZ3G3IEgAAAAAAAAABiN67dGz8VLr6Jr28P1NjiR6s1f7avMt6cFp/h4+lyXW+CS5tnqpmIeRiJlmcHutjbVnHDuCfXa1X7nxNO/Pw0++25j6fmv9tO5LcfG92p+HS/wU/VMXxK/wClZv4Y/Gbt4ylNzw03FfWrysXsjx9xfTnYb9ttfJwM9O/pYpPPl/xm3E78NSazHlxSfxZlWPlFvHZ86jLXyj+nNhsNZb81VZb93XKa9yKr5aU/NMLKYr3/ACw7y3fxmSfyS3i0lnFLi/Syr/twfuhdHDzz+iXFh9kYmyDsrw9lkFKcNUI6lqjJxkvU00P+zB++CeFn/ZLrYnD2VfO1WVfeVyh8UXUy0v8AltEqbY71/NGnDmWeWDixb/y34OLK8rPF5Y1vil1t5JdbZrzOmxWNs5gNzdoXpShhZQi+Urmqvc+PuNa/MxV+7ax8PLfxDIrya7Qa/wCwvDpf4KfqGP8Ald9OysZtLcjaNCcpYWVkVzdElb7lxLKczFafOld+HlrHjbW5dafBrNNPg0/E2N7a+tP0JuZf0mzMDN83h61/tWn9DzueNZJh6TjzvHEs2VLgAAAAAAAAAAxG8+DnfhJ0VJuVs6otrLzYua1Tyb45LN5eBdx8vtXi/wAKOThnLjmkfc2Lu9RhIro4arMuN00nN/t6jLPysmWd2n/GHH4ePDHaO7LGu2gABhtu7t4fFpucejuy4XwSU0/HvLwZs4OVkxT2ns1ORw8eaO8d/lpGytx7Lrbo22quvD3SqlKEW5TaSlnHPgllJceJ1L9VrFfwx3crH0i021aezdtm7q4PDpaaIzkvr2/5kveczLzMuTzLq4eDhxeIZlRS4JZLsNWZmW1ERDhxnKH3tfxCWC3A+gy/G7R/M2AbHKKayazXYxEomN9pYTaW6mDvT1URrl36vMl7uDNrFzc2PxZqZeBhyeYaNtzcS2uymmq5TrxNyqjOVctVbycs5pc1lF8eHHJcMzpR1Stqfiju5k9KtS34Z3Ded3d1sNgYroq1O7LzsRNJ2SfX/avBHKzcm+We89nXw8bHi8R3ZwobCgANf3k3RwuPi+lr6O7LzcRWkrE+rPvLwZfi5F8fhr5eNTJ5c26GAsw2Aow1q8+npIZ8FqipyUZZZ8M1k8vEwzX9d5szw4/RSKsyVrVAAAAEAAAKAAgFAgFAAAIBQAHXxnKH3tfxAwe4H0GX4zaP5mwDZAIAAoEAoAABAKAAgFAgAAAAAAAFAgFAgFAAQCgdfGcofe1/EDB7gfQZfjNo/mbANkAAAAEAoAABAKAAAAAEAoAAAAAAIBQAAABAKB18Zyh97X8QMHuB9Bl+M2j+ZsA2QAAAAAIAAoAAAAAAAEAAUAAAAAAAAAAAAAHXxnKH3tfxAwe4H0GX4zaP5mwDZAAAAAAAAAAAAAAAAEAoAABAKAAgFAAAAAAB18Zyh97X8QMHuB9Bl+N2j+ZsA2QAAAAQAAAAAKAAgFAAQCgAAAAAAAAAAABAKB5p5eLJLZ+BUZzhq2lBPROUW18nueTy8UgPnyCt/wCHY6LlKSjtKxLVJvJOilvLPxbfrA9NAAAAEAoAAAAAAIBQAAAAAAAAAAAAAAAHim6G8WNxO80teLt+T2X4+v5K5t0KquUlBKHJS81PPnzA9rA8x8vbywGA7f8AEoP/ANe4C+QV/wDT8f8A+Tn+WoA9NAAAAAAAAAAAAAAAAQAAAAAAAAAAAAAHgG++z7tk7aeIofR9NfZjMJY1nByk87q328ZPNdk0Bu2B8sWC6JPF0YjD4hLzqoVO6Dl16Jrq9OQHl3lB32s2tiap9FKjDYfXHD4ZvVZKU8k5yy+s8kklnl2vMD3Dyabvz2fsumi5ZYi1yvuXdsnx0+paV6gNqAAAAAAAAAAAAAAAAUAAAAAAAAAAAAAHR2xsijGUvD4umN9UuOmS5S6pRfNPxQHnWO8i2HlPOjaGJprb+bsrrvyXZGTyftzA2HdTybYDZ1ivhGeKxUf6cTiXGcoPthFJRi/FLMDcQKBAAFAgFAAAAAAAAAAAEAoAAAAAAAAAAAAAAAAAAAAAAAAAAAAAAAAgAAAAAAKBAKBAKAAAAIBQAEAAUCAUABAAFAgACgQD/9k="/>
          <p:cNvSpPr>
            <a:spLocks noChangeAspect="1" noChangeArrowheads="1"/>
          </p:cNvSpPr>
          <p:nvPr/>
        </p:nvSpPr>
        <p:spPr bwMode="auto">
          <a:xfrm>
            <a:off x="155575" y="-1096963"/>
            <a:ext cx="2857500" cy="2286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372" name="AutoShape 12" descr="data:image/jpeg;base64,/9j/4AAQSkZJRgABAQAAAQABAAD/2wCEAAkGBxAPDQ0MDQ0PDAwNDQwPEAwNDA8ODhAOFBEWFhQSFRQYHDQiGBolGxQUITEiJSkrLy4uGB8zODQsNygtLisBCgoKDg0OGhAQGiwkHyUsLSwsLywsLCwuLCwsLCwsLCwsLCwsLCwsLCwsLCwsLCwsLCwsLCwsLCwsLCwsLCwsN//AABEIAMAA8AMBEQACEQEDEQH/xAAcAAEBAAIDAQEAAAAAAAAAAAAAAQUGAwQHAgj/xABBEAACAgADBAUHCwIFBQAAAAAAAQIDBBESBQYhMRNBUVJhByJxgZGhsRQzNEJic3S0wdHhMnIVIySS8CVDdaSy/8QAGgEBAAIDAQAAAAAAAAAAAAAAAAEDAgQFBv/EACoRAQACAgEDAwIHAQEAAAAAAAABAgMRBAUhMRITURVBIjJCUmFxgRSR/9oADAMBAAIRAxEAPwD3ACgAAACAUCAUCAUAAAAAAAAAAAcbg+817AGh95+xAOjfefX2AFB95+jJAWUH3mvRkBND7z937AFB95+xAVxfea9SAmh99+xAVRfa34ZID7AAAAAAAAAAAAAAAAAAAAAAAAAAAAAAAAAAAAgAAAAAAAFAgAAAAAYreLbKwdULOildKy6FUIRkoedJN5uT5Lg+pgdbczeeG1MI8VXVOjRdbTKuclLKcHxya5r2AZ4AAAAAAAAAAAAAAABQAACAAAFQEAoEAAdfHY6qiHSX2wpgvrWSUV6s+ZlWtrTqIY2vWsbmWobT8p2CqzjTG3FyWfzcdEP90v0TNunAyW89mlfqGOvju1vFeVjEv5rB01L7dk7X7Ul8DYr0+v3lrz1G0+IYy3enHbQcI2yqjVTbG3OFOXnpPJZ5+LL6dPxte/Usjt7vbVt2ZVLD4XSqZ2zuynHVnOXPjmW/TcMqPquaGfo8oNy+cw1U19icq370yq/Sa/psup1i/wCqsM3gd+sLZkrFPDv7a1R9qNPJ03LXx3buPqmK3aezY8Liq7Y66pxsg/rQkpI0bUtWdS6FclbRus7cxizAKAAgAAAAAAAFAAAAEArAgAABw4vFQprlbbONdcFnKc2lFL0k1ibTqGNrRWNy813l8przlVs6GS4p4q1cW/sQ/V+w6eDp/wB8jlZ+o/bG87x+LtxFjtxFs7rH9eyWprwXYvBHSrjrSNRDm2yWtO7S6+kzYbc+EwrsmoR6+b6ku0mI2ibabTh6I1xUIrJL2+llsRENeZmZ2+pwTWTJHUaybT5oyhXMIT/Q5sJi7KZ9JTZKqfeg8s/B9pXkxUyRq0bWY8l8c7pOm57D384qvGx4cMsRBf8A1H9V7Dkcjpmu+L/x2eN1bfbLH+t5w98bIxsrkpwks1KLzTRyJrNZ1LtVtFo3HhyEMlQEAoAAAAAAIAAoEAAAAADG7e25TgaXffLtUK1lrsl3YosxYbZbemFObNXFX1WeKby7xX7Qs13PRVFt14eD8yHj9p+J3cHGpjjs4GflXyz3YbQbMtaJNA0CgNG2x7OwnRQy+vLJyf6FkQptZ2jJiAcd8M1mua967BBMOrmZMEbCXy2Qlk9gbw3YKedfn1Sa10SeUZeK7r8TU5PEpmjv5bfF5d8E7jw9Y2NtarF0q6mWa5Si+EoS7sl1M89mw2xW9NnpsGauavqq76KlwAAAAAFAiAoAABAAAAB0tsbUrwlE8Rc8oQXJf1Sl1RXizPHjnJb0wqy5a46+qXh239r24694i7hzUK0841w7q/frPRYMNcVdQ81nz2y23ZjtBfpTs0A2aCDbvbKw2cnY+UOX9xlEMLSzGZmwMwGYDMDp4iOUvCWft60IRLhbJHw2RKYfDkQad7YW2rcFer6uKeSnW3lGyPY/0fUUcjBXLXU+Wzx89sNtx/r2fZW0a8TRDEUvOua9afXF+KPNZMc0t6ZeoxZa5KxaruGC1QAAAAAgFAAAAAABGEb08b35288bidEJf6ahyjXk+E5cnZ+3h6T0HC43tU3PmXnOdyfdyajxDW9BvaaGzSQnZoJRs0kG2Yor0RUexcfT1mcQwmXJmSgzAZgMxocd0dUWlz5r0oJhj9XWQnT5bIHw2Np0+GyGXlsu4W8XyPE9FZL/AE2IcYyzfCE+UZ/o/wCDn87j+5TdfMN/gcn2r6nxL2M4L0ShIAAAAAACAUAAAgGr7/7X+T4N1weVuJzrWXNQy8+XseXrN3gYPcybnxDn9Q5HtY9R5l5LoPRR8PNfzBpGjZpGjZpGjbkohnOPg8/YDbvajNiagGoBqAagGoDH3rKcl1Z5r0PiYM4cLkQnTjbIS+GyEviTCXs/k8238rwMYzed+Gaqnm+Ljl5kvWvgzz3Mw+3k7eJej4Ob3Mep8w2o1G6AAAACAAAAAAAAeS7947p8fOKecKEqo+nnL3/A9F0/F6MW5+7y/Uc3ry6+Gu6TfaGzSNGzSNBpGh9085PsSXtf8CCZcmoyYmoaSahoNQ0GoaDUEOpjucX2xa9j/krstq6jkYsnw5EMnxJkJcbkEtr8mW1Og2lGpvKGKi6n/cvOg/ivWaHPx+rHv4b/AAMnoya+XtZw3fAIBQIAAAAAAABx4m5V1zsl/TCMpP0JZk1jdohhe3prMvDrJucpWS4znJyk/tN5v3s9fSsVrEQ8Xa02ncvnSZINIDSA0gfK4Z/3fBL92Kx3J8GZnpBmAzAZgMwGYHXx39EX2T+Kf7Iquso6DZWt0+GyE6fDZCdPhshL6w+JlVZXdD+uqcLI/wB0WmvgY3iLVmJZ0ma2iYfpSi5ThCyPGM4xkn4NZo8xManT1NZ3G3IEgAAAAAAAAABiN67dGz8VLr6Jr28P1NjiR6s1f7avMt6cFp/h4+lyXW+CS5tnqpmIeRiJlmcHutjbVnHDuCfXa1X7nxNO/Pw0++25j6fmv9tO5LcfG92p+HS/wU/VMXxK/wClZv4Y/Gbt4ylNzw03FfWrysXsjx9xfTnYb9ttfJwM9O/pYpPPl/xm3E78NSazHlxSfxZlWPlFvHZ86jLXyj+nNhsNZb81VZb93XKa9yKr5aU/NMLKYr3/ACw7y3fxmSfyS3i0lnFLi/Syr/twfuhdHDzz+iXFh9kYmyDsrw9lkFKcNUI6lqjJxkvU00P+zB++CeFn/ZLrYnD2VfO1WVfeVyh8UXUy0v8AltEqbY71/NGnDmWeWDixb/y34OLK8rPF5Y1vil1t5JdbZrzOmxWNs5gNzdoXpShhZQi+Urmqvc+PuNa/MxV+7ax8PLfxDIrya7Qa/wCwvDpf4KfqGP8Ald9OysZtLcjaNCcpYWVkVzdElb7lxLKczFafOld+HlrHjbW5dafBrNNPg0/E2N7a+tP0JuZf0mzMDN83h61/tWn9DzueNZJh6TjzvHEs2VLgAAAAAAAAAAxG8+DnfhJ0VJuVs6otrLzYua1Tyb45LN5eBdx8vtXi/wAKOThnLjmkfc2Lu9RhIro4arMuN00nN/t6jLPysmWd2n/GHH4ePDHaO7LGu2gABhtu7t4fFpucejuy4XwSU0/HvLwZs4OVkxT2ns1ORw8eaO8d/lpGytx7Lrbo22quvD3SqlKEW5TaSlnHPgllJceJ1L9VrFfwx3crH0i021aezdtm7q4PDpaaIzkvr2/5kveczLzMuTzLq4eDhxeIZlRS4JZLsNWZmW1ERDhxnKH3tfxCWC3A+gy/G7R/M2AbHKKayazXYxEomN9pYTaW6mDvT1URrl36vMl7uDNrFzc2PxZqZeBhyeYaNtzcS2uymmq5TrxNyqjOVctVbycs5pc1lF8eHHJcMzpR1Stqfiju5k9KtS34Z3Ded3d1sNgYroq1O7LzsRNJ2SfX/avBHKzcm+We89nXw8bHi8R3ZwobCgANf3k3RwuPi+lr6O7LzcRWkrE+rPvLwZfi5F8fhr5eNTJ5c26GAsw2Aow1q8+npIZ8FqipyUZZZ8M1k8vEwzX9d5szw4/RSKsyVrVAAAAEAAAKAAgFAgFAAAIBQAHXxnKH3tfxAwe4H0GX4zaP5mwDZAIAAoEAoAABAKAAgFAgAAAAAAAFAgFAgFAAQCgdfGcofe1/EDB7gfQZfjNo/mbANkAAAAEAoAABAKAAAAAEAoAAAAAAIBQAAABAKB18Zyh97X8QMHuB9Bl+M2j+ZsA2QAAAAAIAAoAAAAAAAEAAUAAAAAAAAAAAAAHXxnKH3tfxAwe4H0GX4zaP5mwDZAAAAAAAAAAAAAAAAEAoAABAKAAgFAAAAAAB18Zyh97X8QMHuB9Bl+N2j+ZsA2QAAAAQAAAAAKAAgFAAQCgAAAAAAAAAAABAKB5p5eLJLZ+BUZzhq2lBPROUW18nueTy8UgPnyCt/wCHY6LlKSjtKxLVJvJOilvLPxbfrA9NAAAAEAoAAAAAAIBQAAAAAAAAAAAAAAAHim6G8WNxO80teLt+T2X4+v5K5t0KquUlBKHJS81PPnzA9rA8x8vbywGA7f8AEoP/ANe4C+QV/wDT8f8A+Tn+WoA9NAAAAAAAAAAAAAAAAQAAAAAAAAAAAAAHgG++z7tk7aeIofR9NfZjMJY1nByk87q328ZPNdk0Bu2B8sWC6JPF0YjD4hLzqoVO6Dl16Jrq9OQHl3lB32s2tiap9FKjDYfXHD4ZvVZKU8k5yy+s8kklnl2vMD3Dyabvz2fsumi5ZYi1yvuXdsnx0+paV6gNqAAAAAAAAAAAAAAAAUAAAAAAAAAAAAAHR2xsijGUvD4umN9UuOmS5S6pRfNPxQHnWO8i2HlPOjaGJprb+bsrrvyXZGTyftzA2HdTybYDZ1ivhGeKxUf6cTiXGcoPthFJRi/FLMDcQKBAAFAgFAAAAAAAAAAAEAoAAAAAAAAAAAAAAAAAAAAAAAAAAAAAAAAgAAAAAAKBAKBAKAAAAIBQAEAAUCAUABAAFAgACg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2" name="AutoShape 104"/>
          <p:cNvSpPr>
            <a:spLocks/>
          </p:cNvSpPr>
          <p:nvPr/>
        </p:nvSpPr>
        <p:spPr bwMode="auto">
          <a:xfrm>
            <a:off x="301842" y="4680330"/>
            <a:ext cx="4057953" cy="1371600"/>
          </a:xfrm>
          <a:prstGeom prst="borderCallout1">
            <a:avLst>
              <a:gd name="adj1" fmla="val -3809"/>
              <a:gd name="adj2" fmla="val 99333"/>
              <a:gd name="adj3" fmla="val -2857"/>
              <a:gd name="adj4" fmla="val -2458"/>
            </a:avLst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110000"/>
              </a:lnSpc>
              <a:buClr>
                <a:srgbClr val="024A84"/>
              </a:buClr>
              <a:buFontTx/>
              <a:buAutoNum type="arabicPeriod"/>
            </a:pPr>
            <a:r>
              <a:rPr lang="en-US" sz="1600" i="1" dirty="0"/>
              <a:t>New Hire Entered</a:t>
            </a:r>
          </a:p>
          <a:p>
            <a:pPr marL="228600" indent="-228600">
              <a:lnSpc>
                <a:spcPct val="110000"/>
              </a:lnSpc>
              <a:buClr>
                <a:srgbClr val="024A84"/>
              </a:buClr>
              <a:buFontTx/>
              <a:buAutoNum type="arabicPeriod"/>
            </a:pPr>
            <a:r>
              <a:rPr lang="en-US" sz="1600" i="1" dirty="0"/>
              <a:t>New Hire Data Imported into </a:t>
            </a:r>
            <a:r>
              <a:rPr lang="en-US" sz="1600" b="1" i="1" dirty="0">
                <a:solidFill>
                  <a:srgbClr val="024A84"/>
                </a:solidFill>
              </a:rPr>
              <a:t>Infinity</a:t>
            </a:r>
            <a:r>
              <a:rPr lang="en-US" sz="1600" b="1" i="1" dirty="0">
                <a:solidFill>
                  <a:srgbClr val="BF982E"/>
                </a:solidFill>
              </a:rPr>
              <a:t>HR</a:t>
            </a:r>
          </a:p>
          <a:p>
            <a:pPr marL="228600" indent="-228600">
              <a:lnSpc>
                <a:spcPct val="110000"/>
              </a:lnSpc>
              <a:buClr>
                <a:srgbClr val="024A84"/>
              </a:buClr>
              <a:buFontTx/>
              <a:buAutoNum type="arabicPeriod"/>
            </a:pPr>
            <a:r>
              <a:rPr lang="en-US" sz="1600" i="1" dirty="0"/>
              <a:t>New Hire Enrolled</a:t>
            </a:r>
          </a:p>
          <a:p>
            <a:pPr marL="228600" indent="-228600">
              <a:lnSpc>
                <a:spcPct val="110000"/>
              </a:lnSpc>
              <a:buClr>
                <a:srgbClr val="024A84"/>
              </a:buClr>
              <a:buFontTx/>
              <a:buAutoNum type="arabicPeriod"/>
            </a:pPr>
            <a:r>
              <a:rPr lang="en-US" sz="1600" i="1" dirty="0"/>
              <a:t>Data Exported to Carriers</a:t>
            </a:r>
          </a:p>
          <a:p>
            <a:pPr marL="228600" indent="-228600">
              <a:lnSpc>
                <a:spcPct val="110000"/>
              </a:lnSpc>
              <a:buClr>
                <a:srgbClr val="024A84"/>
              </a:buClr>
              <a:buFontTx/>
              <a:buAutoNum type="arabicPeriod"/>
            </a:pPr>
            <a:r>
              <a:rPr lang="en-US" sz="1600" i="1" dirty="0"/>
              <a:t>Deductions exported to Payroll</a:t>
            </a:r>
          </a:p>
        </p:txBody>
      </p:sp>
      <p:pic>
        <p:nvPicPr>
          <p:cNvPr id="8" name="Picture 7" descr="Dental-Phil.png"/>
          <p:cNvPicPr>
            <a:picLocks noChangeAspect="1"/>
          </p:cNvPicPr>
          <p:nvPr/>
        </p:nvPicPr>
        <p:blipFill>
          <a:blip r:embed="rId3" cstate="print"/>
          <a:srcRect l="27427" t="20000" r="17345" b="27399"/>
          <a:stretch>
            <a:fillRect/>
          </a:stretch>
        </p:blipFill>
        <p:spPr>
          <a:xfrm>
            <a:off x="5274218" y="5363036"/>
            <a:ext cx="725714" cy="691205"/>
          </a:xfrm>
          <a:prstGeom prst="rect">
            <a:avLst/>
          </a:prstGeom>
        </p:spPr>
      </p:pic>
      <p:pic>
        <p:nvPicPr>
          <p:cNvPr id="9" name="Picture 8" descr="Healthcard-phile.png"/>
          <p:cNvPicPr>
            <a:picLocks noChangeAspect="1"/>
          </p:cNvPicPr>
          <p:nvPr/>
        </p:nvPicPr>
        <p:blipFill>
          <a:blip r:embed="rId4" cstate="print"/>
          <a:srcRect l="24834" t="17361" r="10417" b="28680"/>
          <a:stretch>
            <a:fillRect/>
          </a:stretch>
        </p:blipFill>
        <p:spPr>
          <a:xfrm>
            <a:off x="7079978" y="5372995"/>
            <a:ext cx="805538" cy="671286"/>
          </a:xfrm>
          <a:prstGeom prst="rect">
            <a:avLst/>
          </a:prstGeom>
        </p:spPr>
      </p:pic>
      <p:pic>
        <p:nvPicPr>
          <p:cNvPr id="10" name="Picture 9" descr="med-phil.png"/>
          <p:cNvPicPr>
            <a:picLocks noChangeAspect="1"/>
          </p:cNvPicPr>
          <p:nvPr/>
        </p:nvPicPr>
        <p:blipFill>
          <a:blip r:embed="rId5" cstate="print"/>
          <a:srcRect l="28221" t="25767" r="21472" b="30061"/>
          <a:stretch>
            <a:fillRect/>
          </a:stretch>
        </p:blipFill>
        <p:spPr>
          <a:xfrm>
            <a:off x="4261452" y="5360295"/>
            <a:ext cx="793448" cy="696686"/>
          </a:xfrm>
          <a:prstGeom prst="rect">
            <a:avLst/>
          </a:prstGeom>
        </p:spPr>
      </p:pic>
      <p:pic>
        <p:nvPicPr>
          <p:cNvPr id="11" name="Picture 10" descr="Vision-Pjhill.png"/>
          <p:cNvPicPr>
            <a:picLocks noChangeAspect="1"/>
          </p:cNvPicPr>
          <p:nvPr/>
        </p:nvPicPr>
        <p:blipFill>
          <a:blip r:embed="rId6" cstate="print"/>
          <a:srcRect l="16556" t="24503" r="19868" b="33113"/>
          <a:stretch>
            <a:fillRect/>
          </a:stretch>
        </p:blipFill>
        <p:spPr>
          <a:xfrm>
            <a:off x="6074694" y="5355111"/>
            <a:ext cx="928914" cy="619275"/>
          </a:xfrm>
          <a:prstGeom prst="rect">
            <a:avLst/>
          </a:prstGeom>
        </p:spPr>
      </p:pic>
      <p:pic>
        <p:nvPicPr>
          <p:cNvPr id="12" name="Picture 11" descr="Circle-phil.png"/>
          <p:cNvPicPr>
            <a:picLocks noChangeAspect="1"/>
          </p:cNvPicPr>
          <p:nvPr/>
        </p:nvPicPr>
        <p:blipFill>
          <a:blip r:embed="rId7" cstate="print"/>
          <a:srcRect l="25605" t="16955" r="25260" b="31488"/>
          <a:stretch>
            <a:fillRect/>
          </a:stretch>
        </p:blipFill>
        <p:spPr>
          <a:xfrm>
            <a:off x="2971718" y="2107493"/>
            <a:ext cx="1929216" cy="2024318"/>
          </a:xfrm>
          <a:prstGeom prst="rect">
            <a:avLst/>
          </a:prstGeom>
        </p:spPr>
      </p:pic>
      <p:grpSp>
        <p:nvGrpSpPr>
          <p:cNvPr id="57" name="Group 56"/>
          <p:cNvGrpSpPr/>
          <p:nvPr/>
        </p:nvGrpSpPr>
        <p:grpSpPr>
          <a:xfrm>
            <a:off x="1272847" y="1894644"/>
            <a:ext cx="4868265" cy="358445"/>
            <a:chOff x="1272847" y="1894644"/>
            <a:chExt cx="4868265" cy="358445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1272847" y="1909273"/>
              <a:ext cx="4864608" cy="2"/>
            </a:xfrm>
            <a:prstGeom prst="line">
              <a:avLst/>
            </a:prstGeom>
            <a:ln w="38100">
              <a:solidFill>
                <a:srgbClr val="BF9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6141112" y="1894644"/>
              <a:ext cx="0" cy="358445"/>
            </a:xfrm>
            <a:prstGeom prst="straightConnector1">
              <a:avLst/>
            </a:prstGeom>
            <a:ln w="38100">
              <a:solidFill>
                <a:srgbClr val="BF98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Picture 14" descr="hR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443" y="1311135"/>
            <a:ext cx="1510071" cy="1166873"/>
          </a:xfrm>
          <a:prstGeom prst="rect">
            <a:avLst/>
          </a:prstGeom>
        </p:spPr>
      </p:pic>
      <p:grpSp>
        <p:nvGrpSpPr>
          <p:cNvPr id="60" name="Group 59"/>
          <p:cNvGrpSpPr/>
          <p:nvPr/>
        </p:nvGrpSpPr>
        <p:grpSpPr>
          <a:xfrm>
            <a:off x="1177750" y="2991922"/>
            <a:ext cx="1821486" cy="943661"/>
            <a:chOff x="1177750" y="2991922"/>
            <a:chExt cx="1821486" cy="943661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1177750" y="2991922"/>
              <a:ext cx="0" cy="943661"/>
            </a:xfrm>
            <a:prstGeom prst="line">
              <a:avLst/>
            </a:prstGeom>
            <a:ln w="38100">
              <a:solidFill>
                <a:srgbClr val="BF9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1185067" y="3006553"/>
              <a:ext cx="1814169" cy="0"/>
            </a:xfrm>
            <a:prstGeom prst="line">
              <a:avLst/>
            </a:prstGeom>
            <a:ln w="38100">
              <a:solidFill>
                <a:srgbClr val="BF982E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 descr="h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28374" y="3220663"/>
            <a:ext cx="1510071" cy="1166873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>
            <a:off x="4754883" y="2918772"/>
            <a:ext cx="570585" cy="0"/>
          </a:xfrm>
          <a:prstGeom prst="line">
            <a:avLst/>
          </a:prstGeom>
          <a:ln w="38100">
            <a:solidFill>
              <a:srgbClr val="BF982E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/>
        </p:nvGrpSpPr>
        <p:grpSpPr>
          <a:xfrm>
            <a:off x="6977489" y="1894642"/>
            <a:ext cx="702258" cy="2390815"/>
            <a:chOff x="6977489" y="1894642"/>
            <a:chExt cx="702258" cy="239081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6993334" y="3394258"/>
              <a:ext cx="292608" cy="0"/>
            </a:xfrm>
            <a:prstGeom prst="line">
              <a:avLst/>
            </a:prstGeom>
            <a:ln w="38100">
              <a:solidFill>
                <a:srgbClr val="BF982E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6977489" y="2778583"/>
              <a:ext cx="292608" cy="0"/>
            </a:xfrm>
            <a:prstGeom prst="line">
              <a:avLst/>
            </a:prstGeom>
            <a:ln w="38100">
              <a:solidFill>
                <a:srgbClr val="BF982E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7242051" y="1901958"/>
              <a:ext cx="416966" cy="0"/>
            </a:xfrm>
            <a:prstGeom prst="line">
              <a:avLst/>
            </a:prstGeom>
            <a:ln w="38100">
              <a:solidFill>
                <a:srgbClr val="BF9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7262781" y="4270803"/>
              <a:ext cx="416966" cy="0"/>
            </a:xfrm>
            <a:prstGeom prst="line">
              <a:avLst/>
            </a:prstGeom>
            <a:ln w="38100">
              <a:solidFill>
                <a:srgbClr val="BF9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7256681" y="1894642"/>
              <a:ext cx="0" cy="892455"/>
            </a:xfrm>
            <a:prstGeom prst="line">
              <a:avLst/>
            </a:prstGeom>
            <a:ln w="38100">
              <a:solidFill>
                <a:srgbClr val="BF9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270096" y="3393002"/>
              <a:ext cx="0" cy="892455"/>
            </a:xfrm>
            <a:prstGeom prst="line">
              <a:avLst/>
            </a:prstGeom>
            <a:ln w="38100">
              <a:solidFill>
                <a:srgbClr val="BF9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652470" y="3764858"/>
            <a:ext cx="2852920" cy="1527704"/>
            <a:chOff x="4652470" y="3764858"/>
            <a:chExt cx="2852920" cy="1527704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6139895" y="3764858"/>
              <a:ext cx="2435" cy="1150962"/>
            </a:xfrm>
            <a:prstGeom prst="line">
              <a:avLst/>
            </a:prstGeom>
            <a:ln w="38100">
              <a:solidFill>
                <a:srgbClr val="BF9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4652470" y="4923137"/>
              <a:ext cx="2852920" cy="0"/>
            </a:xfrm>
            <a:prstGeom prst="line">
              <a:avLst/>
            </a:prstGeom>
            <a:ln w="38100">
              <a:solidFill>
                <a:srgbClr val="BF982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4658563" y="4907287"/>
              <a:ext cx="0" cy="358445"/>
            </a:xfrm>
            <a:prstGeom prst="straightConnector1">
              <a:avLst/>
            </a:prstGeom>
            <a:ln w="38100">
              <a:solidFill>
                <a:srgbClr val="BF98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>
              <a:off x="5606084" y="4928017"/>
              <a:ext cx="0" cy="358445"/>
            </a:xfrm>
            <a:prstGeom prst="straightConnector1">
              <a:avLst/>
            </a:prstGeom>
            <a:ln w="38100">
              <a:solidFill>
                <a:srgbClr val="BF98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6514143" y="4934117"/>
              <a:ext cx="0" cy="358445"/>
            </a:xfrm>
            <a:prstGeom prst="straightConnector1">
              <a:avLst/>
            </a:prstGeom>
            <a:ln w="38100">
              <a:solidFill>
                <a:srgbClr val="BF98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>
              <a:off x="7485823" y="4932902"/>
              <a:ext cx="0" cy="358445"/>
            </a:xfrm>
            <a:prstGeom prst="straightConnector1">
              <a:avLst/>
            </a:prstGeom>
            <a:ln w="38100">
              <a:solidFill>
                <a:srgbClr val="BF982E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12" descr="Circle-phil.png"/>
          <p:cNvPicPr>
            <a:picLocks noChangeAspect="1"/>
          </p:cNvPicPr>
          <p:nvPr/>
        </p:nvPicPr>
        <p:blipFill>
          <a:blip r:embed="rId7" cstate="print"/>
          <a:srcRect l="25605" t="16955" r="30053" b="31488"/>
          <a:stretch>
            <a:fillRect/>
          </a:stretch>
        </p:blipFill>
        <p:spPr>
          <a:xfrm>
            <a:off x="5215738" y="2107493"/>
            <a:ext cx="1741017" cy="2024318"/>
          </a:xfrm>
          <a:prstGeom prst="rect">
            <a:avLst/>
          </a:prstGeom>
        </p:spPr>
      </p:pic>
      <p:pic>
        <p:nvPicPr>
          <p:cNvPr id="18" name="Picture 17" descr="hr4.png"/>
          <p:cNvPicPr>
            <a:picLocks noChangeAspect="1"/>
          </p:cNvPicPr>
          <p:nvPr/>
        </p:nvPicPr>
        <p:blipFill>
          <a:blip r:embed="rId10" cstate="print"/>
          <a:srcRect l="13154"/>
          <a:stretch>
            <a:fillRect/>
          </a:stretch>
        </p:blipFill>
        <p:spPr>
          <a:xfrm>
            <a:off x="7512710" y="3508206"/>
            <a:ext cx="1431163" cy="1273401"/>
          </a:xfrm>
          <a:prstGeom prst="rect">
            <a:avLst/>
          </a:prstGeom>
        </p:spPr>
      </p:pic>
      <p:sp>
        <p:nvSpPr>
          <p:cNvPr id="56" name="Oval 106"/>
          <p:cNvSpPr>
            <a:spLocks noChangeArrowheads="1"/>
          </p:cNvSpPr>
          <p:nvPr/>
        </p:nvSpPr>
        <p:spPr bwMode="auto">
          <a:xfrm>
            <a:off x="1803806" y="1327709"/>
            <a:ext cx="381000" cy="381000"/>
          </a:xfrm>
          <a:prstGeom prst="ellipse">
            <a:avLst/>
          </a:prstGeom>
          <a:solidFill>
            <a:srgbClr val="0E4B8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401567" y="2772460"/>
            <a:ext cx="97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solidFill>
                  <a:srgbClr val="024A84"/>
                </a:solidFill>
              </a:rPr>
              <a:t>Payroll </a:t>
            </a:r>
          </a:p>
          <a:p>
            <a:pPr algn="ctr"/>
            <a:r>
              <a:rPr lang="en-US" sz="1400" b="1" i="1" dirty="0" smtClean="0">
                <a:solidFill>
                  <a:srgbClr val="024A84"/>
                </a:solidFill>
              </a:rPr>
              <a:t>System</a:t>
            </a:r>
            <a:endParaRPr lang="en-US" sz="1400" b="1" i="1" dirty="0">
              <a:solidFill>
                <a:srgbClr val="024A84"/>
              </a:solidFill>
            </a:endParaRPr>
          </a:p>
        </p:txBody>
      </p:sp>
      <p:sp>
        <p:nvSpPr>
          <p:cNvPr id="61" name="Oval 106"/>
          <p:cNvSpPr>
            <a:spLocks noChangeArrowheads="1"/>
          </p:cNvSpPr>
          <p:nvPr/>
        </p:nvSpPr>
        <p:spPr bwMode="auto">
          <a:xfrm>
            <a:off x="4867656" y="2284781"/>
            <a:ext cx="381000" cy="381000"/>
          </a:xfrm>
          <a:prstGeom prst="ellipse">
            <a:avLst/>
          </a:prstGeom>
          <a:solidFill>
            <a:srgbClr val="0E4B8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Oval 106"/>
          <p:cNvSpPr>
            <a:spLocks noChangeArrowheads="1"/>
          </p:cNvSpPr>
          <p:nvPr/>
        </p:nvSpPr>
        <p:spPr bwMode="auto">
          <a:xfrm>
            <a:off x="7448702" y="2890724"/>
            <a:ext cx="381000" cy="381000"/>
          </a:xfrm>
          <a:prstGeom prst="ellipse">
            <a:avLst/>
          </a:prstGeom>
          <a:solidFill>
            <a:srgbClr val="0E4B8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7" name="Picture 16" descr="hr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7414394" y="1360886"/>
            <a:ext cx="1380085" cy="1066429"/>
          </a:xfrm>
          <a:prstGeom prst="rect">
            <a:avLst/>
          </a:prstGeom>
        </p:spPr>
      </p:pic>
      <p:sp>
        <p:nvSpPr>
          <p:cNvPr id="64" name="Oval 106"/>
          <p:cNvSpPr>
            <a:spLocks noChangeArrowheads="1"/>
          </p:cNvSpPr>
          <p:nvPr/>
        </p:nvSpPr>
        <p:spPr bwMode="auto">
          <a:xfrm>
            <a:off x="5391912" y="4089198"/>
            <a:ext cx="381000" cy="381000"/>
          </a:xfrm>
          <a:prstGeom prst="ellipse">
            <a:avLst/>
          </a:prstGeom>
          <a:solidFill>
            <a:srgbClr val="0E4B8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4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731723" y="3246732"/>
            <a:ext cx="570585" cy="0"/>
          </a:xfrm>
          <a:prstGeom prst="line">
            <a:avLst/>
          </a:prstGeom>
          <a:ln w="38100">
            <a:solidFill>
              <a:srgbClr val="BF982E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106"/>
          <p:cNvSpPr>
            <a:spLocks noChangeArrowheads="1"/>
          </p:cNvSpPr>
          <p:nvPr/>
        </p:nvSpPr>
        <p:spPr bwMode="auto">
          <a:xfrm>
            <a:off x="4827424" y="3410853"/>
            <a:ext cx="381000" cy="381000"/>
          </a:xfrm>
          <a:prstGeom prst="ellipse">
            <a:avLst/>
          </a:prstGeom>
          <a:solidFill>
            <a:srgbClr val="0E4B83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5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6" name="Picture 45" descr="Infitinity-Logo-New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696606" y="3000268"/>
            <a:ext cx="903889" cy="133073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61" grpId="0" animBg="1"/>
      <p:bldP spid="63" grpId="0" animBg="1"/>
      <p:bldP spid="64" grpId="0" animBg="1"/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HANES importa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9109" y="1244144"/>
            <a:ext cx="5145938" cy="47881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Payroll Sync Overview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92905" y="2494869"/>
            <a:ext cx="921726" cy="457200"/>
          </a:xfrm>
          <a:prstGeom prst="roundRect">
            <a:avLst/>
          </a:prstGeom>
          <a:solidFill>
            <a:srgbClr val="1E1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State Tax</a:t>
            </a:r>
            <a:endParaRPr lang="en-US" sz="8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492905" y="3164103"/>
            <a:ext cx="921726" cy="457200"/>
          </a:xfrm>
          <a:prstGeom prst="roundRect">
            <a:avLst/>
          </a:prstGeom>
          <a:solidFill>
            <a:srgbClr val="0E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Federal Tax</a:t>
            </a:r>
            <a:endParaRPr lang="en-US" sz="8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492905" y="3830972"/>
            <a:ext cx="958266" cy="457200"/>
          </a:xfrm>
          <a:prstGeom prst="roundRect">
            <a:avLst/>
          </a:prstGeom>
          <a:solidFill>
            <a:srgbClr val="BF9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Direct Deposits</a:t>
            </a:r>
            <a:endParaRPr lang="en-US" sz="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492905" y="4493580"/>
            <a:ext cx="921726" cy="45720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Compensation</a:t>
            </a:r>
            <a:endParaRPr lang="en-US" sz="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92905" y="1163496"/>
            <a:ext cx="921726" cy="457200"/>
          </a:xfrm>
          <a:prstGeom prst="roundRect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Demographic</a:t>
            </a:r>
            <a:endParaRPr lang="en-US" sz="8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492905" y="5164710"/>
            <a:ext cx="921726" cy="457200"/>
          </a:xfrm>
          <a:prstGeom prst="roundRect">
            <a:avLst/>
          </a:prstGeom>
          <a:solidFill>
            <a:srgbClr val="31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Pay Stubs</a:t>
            </a:r>
            <a:endParaRPr lang="en-US" sz="8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492905" y="5831577"/>
            <a:ext cx="921726" cy="4572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W2</a:t>
            </a:r>
            <a:endParaRPr lang="en-US" sz="800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92905" y="1830365"/>
            <a:ext cx="921726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b="1" dirty="0" smtClean="0"/>
              <a:t>Deductions</a:t>
            </a:r>
            <a:endParaRPr lang="en-US" sz="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068077" y="1755907"/>
            <a:ext cx="100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Employee </a:t>
            </a:r>
          </a:p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Paystubs Imported </a:t>
            </a:r>
          </a:p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into HR</a:t>
            </a:r>
            <a:endParaRPr lang="en-US" sz="1000" b="1" i="1" dirty="0">
              <a:solidFill>
                <a:srgbClr val="024A84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54293" y="1798579"/>
            <a:ext cx="1002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Employee </a:t>
            </a:r>
          </a:p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W2’s</a:t>
            </a:r>
          </a:p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Imported </a:t>
            </a:r>
          </a:p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into HR</a:t>
            </a:r>
            <a:endParaRPr lang="en-US" sz="1000" b="1" i="1" dirty="0">
              <a:solidFill>
                <a:srgbClr val="024A8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05309" y="3611664"/>
            <a:ext cx="10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Authenticate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To Infinity HR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Service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47462" y="3597034"/>
            <a:ext cx="10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Perform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Employee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Mapping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7094" y="3604150"/>
            <a:ext cx="1002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Sync By Calling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Employee Sync 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Method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08338" y="3644263"/>
            <a:ext cx="10021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Updated Client</a:t>
            </a:r>
          </a:p>
          <a:p>
            <a:pPr algn="ctr"/>
            <a:r>
              <a:rPr lang="en-US" sz="800" dirty="0" smtClean="0">
                <a:solidFill>
                  <a:schemeClr val="bg1"/>
                </a:solidFill>
              </a:rPr>
              <a:t>Payroll Database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92917" y="2961784"/>
            <a:ext cx="1325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i="1" dirty="0" smtClean="0">
                <a:solidFill>
                  <a:srgbClr val="024A84"/>
                </a:solidFill>
              </a:rPr>
              <a:t>Infinity</a:t>
            </a:r>
            <a:r>
              <a:rPr lang="en-US" sz="800" b="1" i="1" dirty="0" smtClean="0">
                <a:solidFill>
                  <a:srgbClr val="BF982E"/>
                </a:solidFill>
              </a:rPr>
              <a:t>HR</a:t>
            </a:r>
            <a:r>
              <a:rPr lang="en-US" sz="800" b="1" i="1" dirty="0" smtClean="0">
                <a:solidFill>
                  <a:srgbClr val="024A84"/>
                </a:solidFill>
              </a:rPr>
              <a:t> Payroll</a:t>
            </a:r>
            <a:br>
              <a:rPr lang="en-US" sz="800" b="1" i="1" dirty="0" smtClean="0">
                <a:solidFill>
                  <a:srgbClr val="024A84"/>
                </a:solidFill>
              </a:rPr>
            </a:br>
            <a:r>
              <a:rPr lang="en-US" sz="800" b="1" i="1" dirty="0" smtClean="0">
                <a:solidFill>
                  <a:srgbClr val="024A84"/>
                </a:solidFill>
              </a:rPr>
              <a:t> Web Service</a:t>
            </a:r>
            <a:endParaRPr lang="en-US" sz="800" b="1" i="1" dirty="0">
              <a:solidFill>
                <a:srgbClr val="024A8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36155" y="2483525"/>
            <a:ext cx="1002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24A84"/>
                </a:solidFill>
              </a:rPr>
              <a:t>Bi-Directional Data</a:t>
            </a:r>
          </a:p>
          <a:p>
            <a:pPr algn="ctr"/>
            <a:r>
              <a:rPr lang="en-US" sz="700" b="1" dirty="0" smtClean="0">
                <a:solidFill>
                  <a:srgbClr val="024A84"/>
                </a:solidFill>
              </a:rPr>
              <a:t>Interflow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060591" y="962741"/>
            <a:ext cx="10021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Infinity</a:t>
            </a:r>
            <a:r>
              <a:rPr lang="en-US" sz="1000" b="1" i="1" dirty="0" smtClean="0">
                <a:solidFill>
                  <a:srgbClr val="BF982E"/>
                </a:solidFill>
              </a:rPr>
              <a:t>HR</a:t>
            </a:r>
            <a:endParaRPr lang="en-US" sz="1000" b="1" i="1" dirty="0">
              <a:solidFill>
                <a:srgbClr val="BF982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727" y="6073756"/>
            <a:ext cx="19396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Client Payroll </a:t>
            </a:r>
          </a:p>
          <a:p>
            <a:pPr algn="ctr"/>
            <a:r>
              <a:rPr lang="en-US" sz="1000" b="1" i="1" dirty="0" smtClean="0">
                <a:solidFill>
                  <a:srgbClr val="024A84"/>
                </a:solidFill>
              </a:rPr>
              <a:t>Database</a:t>
            </a:r>
            <a:endParaRPr lang="en-US" sz="1000" b="1" i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72719" y="3426942"/>
            <a:ext cx="142648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 smtClean="0">
                <a:solidFill>
                  <a:srgbClr val="024A84"/>
                </a:solidFill>
              </a:rPr>
              <a:t>STEPS TO INTEGRATION</a:t>
            </a:r>
            <a:endParaRPr lang="en-US" sz="7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89782" y="3284842"/>
            <a:ext cx="24608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 smtClean="0">
                <a:solidFill>
                  <a:srgbClr val="024A84"/>
                </a:solidFill>
              </a:rPr>
              <a:t>Client Payroll Integration Middle Ware – Application Layer</a:t>
            </a:r>
            <a:endParaRPr lang="en-US" sz="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464922" y="5668287"/>
            <a:ext cx="8162243" cy="4572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41" name="Rounded Rectangle 40"/>
          <p:cNvSpPr/>
          <p:nvPr/>
        </p:nvSpPr>
        <p:spPr>
          <a:xfrm>
            <a:off x="524559" y="5001420"/>
            <a:ext cx="7178268" cy="457200"/>
          </a:xfrm>
          <a:prstGeom prst="roundRect">
            <a:avLst/>
          </a:prstGeom>
          <a:solidFill>
            <a:srgbClr val="31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3" name="Rounded Rectangle 32"/>
          <p:cNvSpPr/>
          <p:nvPr/>
        </p:nvSpPr>
        <p:spPr>
          <a:xfrm>
            <a:off x="7095223" y="5001420"/>
            <a:ext cx="896112" cy="1459016"/>
          </a:xfrm>
          <a:prstGeom prst="roundRect">
            <a:avLst/>
          </a:prstGeom>
          <a:solidFill>
            <a:srgbClr val="31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Pay Stub Data</a:t>
            </a:r>
          </a:p>
          <a:p>
            <a:pPr algn="ctr"/>
            <a:endParaRPr lang="en-US" sz="700" dirty="0" smtClean="0"/>
          </a:p>
          <a:p>
            <a:pPr algn="ctr">
              <a:lnSpc>
                <a:spcPct val="110000"/>
              </a:lnSpc>
            </a:pPr>
            <a:r>
              <a:rPr lang="en-US" sz="700" dirty="0" smtClean="0"/>
              <a:t>Uploaded as PDF doc from Payroll</a:t>
            </a:r>
          </a:p>
          <a:p>
            <a:pPr algn="ctr">
              <a:lnSpc>
                <a:spcPct val="110000"/>
              </a:lnSpc>
            </a:pPr>
            <a:r>
              <a:rPr lang="en-US" sz="700" dirty="0" smtClean="0"/>
              <a:t>OR</a:t>
            </a:r>
          </a:p>
          <a:p>
            <a:pPr algn="ctr">
              <a:lnSpc>
                <a:spcPct val="110000"/>
              </a:lnSpc>
            </a:pPr>
            <a:r>
              <a:rPr lang="en-US" sz="700" dirty="0" smtClean="0"/>
              <a:t>Raw data can be uploaded as defined in the InfinityHR import specification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464923" y="4330290"/>
            <a:ext cx="6253930" cy="45720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9" name="Rounded Rectangle 38"/>
          <p:cNvSpPr/>
          <p:nvPr/>
        </p:nvSpPr>
        <p:spPr>
          <a:xfrm>
            <a:off x="435105" y="3667682"/>
            <a:ext cx="5528373" cy="457200"/>
          </a:xfrm>
          <a:prstGeom prst="roundRect">
            <a:avLst/>
          </a:prstGeom>
          <a:solidFill>
            <a:srgbClr val="BF9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8" name="Rounded Rectangle 37"/>
          <p:cNvSpPr/>
          <p:nvPr/>
        </p:nvSpPr>
        <p:spPr>
          <a:xfrm>
            <a:off x="435105" y="3000813"/>
            <a:ext cx="4564278" cy="457200"/>
          </a:xfrm>
          <a:prstGeom prst="roundRect">
            <a:avLst/>
          </a:prstGeom>
          <a:solidFill>
            <a:srgbClr val="0E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6" name="Rounded Rectangle 35"/>
          <p:cNvSpPr/>
          <p:nvPr/>
        </p:nvSpPr>
        <p:spPr>
          <a:xfrm>
            <a:off x="584191" y="1667075"/>
            <a:ext cx="2278280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35732"/>
          <a:stretch>
            <a:fillRect/>
          </a:stretch>
        </p:blipFill>
        <p:spPr>
          <a:xfrm>
            <a:off x="15148622" y="6163733"/>
            <a:ext cx="1728586" cy="1774450"/>
          </a:xfrm>
          <a:prstGeom prst="rect">
            <a:avLst/>
          </a:prstGeom>
        </p:spPr>
      </p:pic>
      <p:sp>
        <p:nvSpPr>
          <p:cNvPr id="37" name="Rounded Rectangle 36"/>
          <p:cNvSpPr/>
          <p:nvPr/>
        </p:nvSpPr>
        <p:spPr>
          <a:xfrm>
            <a:off x="435105" y="2331579"/>
            <a:ext cx="3590243" cy="457200"/>
          </a:xfrm>
          <a:prstGeom prst="roundRect">
            <a:avLst/>
          </a:prstGeom>
          <a:solidFill>
            <a:srgbClr val="1E1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6" name="Rounded Rectangle 5"/>
          <p:cNvSpPr/>
          <p:nvPr/>
        </p:nvSpPr>
        <p:spPr>
          <a:xfrm>
            <a:off x="282705" y="2331579"/>
            <a:ext cx="1104661" cy="457200"/>
          </a:xfrm>
          <a:prstGeom prst="roundRect">
            <a:avLst/>
          </a:prstGeom>
          <a:solidFill>
            <a:srgbClr val="1E1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State Tax</a:t>
            </a:r>
            <a:endParaRPr lang="en-US" sz="10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220451" y="2331579"/>
            <a:ext cx="896112" cy="1803099"/>
          </a:xfrm>
          <a:prstGeom prst="roundRect">
            <a:avLst/>
          </a:prstGeom>
          <a:solidFill>
            <a:srgbClr val="1E1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State Tax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700" dirty="0" smtClean="0"/>
              <a:t>Income Filing</a:t>
            </a:r>
          </a:p>
          <a:p>
            <a:pPr algn="ctr"/>
            <a:r>
              <a:rPr lang="en-US" sz="700" dirty="0" smtClean="0"/>
              <a:t>State</a:t>
            </a:r>
          </a:p>
          <a:p>
            <a:pPr algn="ctr"/>
            <a:r>
              <a:rPr lang="en-US" sz="700" dirty="0" smtClean="0"/>
              <a:t>Filing Status</a:t>
            </a:r>
          </a:p>
          <a:p>
            <a:pPr algn="ctr"/>
            <a:r>
              <a:rPr lang="en-US" sz="700" dirty="0" smtClean="0"/>
              <a:t>Allowances</a:t>
            </a:r>
          </a:p>
          <a:p>
            <a:pPr algn="ctr"/>
            <a:r>
              <a:rPr lang="en-US" sz="700" dirty="0" smtClean="0"/>
              <a:t>Effective Date</a:t>
            </a:r>
          </a:p>
          <a:p>
            <a:pPr algn="ctr"/>
            <a:r>
              <a:rPr lang="en-US" sz="700" dirty="0" smtClean="0"/>
              <a:t>Is Exempt</a:t>
            </a:r>
          </a:p>
          <a:p>
            <a:pPr algn="ctr"/>
            <a:r>
              <a:rPr lang="en-US" sz="700" dirty="0" smtClean="0"/>
              <a:t>Percent</a:t>
            </a:r>
          </a:p>
          <a:p>
            <a:pPr algn="ctr"/>
            <a:r>
              <a:rPr lang="en-US" sz="700" dirty="0" smtClean="0"/>
              <a:t>Withholding</a:t>
            </a:r>
          </a:p>
          <a:p>
            <a:pPr algn="ctr"/>
            <a:r>
              <a:rPr lang="en-US" sz="700" dirty="0" smtClean="0"/>
              <a:t>Tax Year</a:t>
            </a:r>
          </a:p>
          <a:p>
            <a:pPr algn="ctr"/>
            <a:r>
              <a:rPr lang="en-US" sz="700" dirty="0" smtClean="0"/>
              <a:t>Etc.</a:t>
            </a:r>
            <a:endParaRPr lang="en-US" sz="700" dirty="0"/>
          </a:p>
        </p:txBody>
      </p:sp>
      <p:sp>
        <p:nvSpPr>
          <p:cNvPr id="7" name="Rounded Rectangle 6"/>
          <p:cNvSpPr/>
          <p:nvPr/>
        </p:nvSpPr>
        <p:spPr>
          <a:xfrm>
            <a:off x="282705" y="3000813"/>
            <a:ext cx="1104661" cy="457200"/>
          </a:xfrm>
          <a:prstGeom prst="roundRect">
            <a:avLst/>
          </a:prstGeom>
          <a:solidFill>
            <a:srgbClr val="0E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Federal Tax</a:t>
            </a:r>
            <a:endParaRPr lang="en-US" sz="100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4189144" y="3000813"/>
            <a:ext cx="896112" cy="1471469"/>
          </a:xfrm>
          <a:prstGeom prst="roundRect">
            <a:avLst/>
          </a:prstGeom>
          <a:solidFill>
            <a:srgbClr val="0E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Federal Tax</a:t>
            </a:r>
          </a:p>
          <a:p>
            <a:pPr algn="ctr"/>
            <a:endParaRPr lang="en-US" sz="700" dirty="0" smtClean="0"/>
          </a:p>
          <a:p>
            <a:pPr algn="ctr"/>
            <a:r>
              <a:rPr lang="en-US" sz="700" dirty="0" smtClean="0"/>
              <a:t>Tax Year</a:t>
            </a:r>
          </a:p>
          <a:p>
            <a:pPr algn="ctr"/>
            <a:r>
              <a:rPr lang="en-US" sz="700" dirty="0" smtClean="0"/>
              <a:t>Allowances</a:t>
            </a:r>
          </a:p>
          <a:p>
            <a:pPr algn="ctr"/>
            <a:r>
              <a:rPr lang="en-US" sz="700" dirty="0" smtClean="0"/>
              <a:t>Additional</a:t>
            </a:r>
          </a:p>
          <a:p>
            <a:pPr algn="ctr"/>
            <a:r>
              <a:rPr lang="en-US" sz="700" dirty="0" smtClean="0"/>
              <a:t>Withholding</a:t>
            </a:r>
          </a:p>
          <a:p>
            <a:pPr algn="ctr"/>
            <a:r>
              <a:rPr lang="en-US" sz="700" dirty="0" smtClean="0"/>
              <a:t>Marital Status</a:t>
            </a:r>
          </a:p>
          <a:p>
            <a:pPr algn="ctr"/>
            <a:r>
              <a:rPr lang="en-US" sz="700" dirty="0" smtClean="0"/>
              <a:t>Etc.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82705" y="3667682"/>
            <a:ext cx="1435470" cy="457200"/>
          </a:xfrm>
          <a:prstGeom prst="roundRect">
            <a:avLst/>
          </a:prstGeom>
          <a:solidFill>
            <a:srgbClr val="BF9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Direct Deposits</a:t>
            </a:r>
            <a:endParaRPr lang="en-US" sz="10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5157837" y="3667682"/>
            <a:ext cx="896112" cy="1522680"/>
          </a:xfrm>
          <a:prstGeom prst="roundRect">
            <a:avLst/>
          </a:prstGeom>
          <a:solidFill>
            <a:srgbClr val="BF9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Direct Deposits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700" dirty="0" smtClean="0"/>
              <a:t>Bank Name</a:t>
            </a:r>
          </a:p>
          <a:p>
            <a:pPr algn="ctr"/>
            <a:r>
              <a:rPr lang="en-US" sz="700" dirty="0" smtClean="0"/>
              <a:t>Account Type</a:t>
            </a:r>
          </a:p>
          <a:p>
            <a:pPr algn="ctr"/>
            <a:r>
              <a:rPr lang="en-US" sz="700" dirty="0" smtClean="0"/>
              <a:t>Deposit Amount</a:t>
            </a:r>
          </a:p>
          <a:p>
            <a:pPr algn="ctr"/>
            <a:r>
              <a:rPr lang="en-US" sz="700" dirty="0" smtClean="0"/>
              <a:t>Deposit Percent</a:t>
            </a:r>
          </a:p>
          <a:p>
            <a:pPr algn="ctr"/>
            <a:r>
              <a:rPr lang="en-US" sz="700" dirty="0" smtClean="0"/>
              <a:t>Account Number</a:t>
            </a:r>
          </a:p>
          <a:p>
            <a:pPr algn="ctr"/>
            <a:r>
              <a:rPr lang="en-US" sz="700" dirty="0" smtClean="0"/>
              <a:t>Transit Number</a:t>
            </a:r>
          </a:p>
          <a:p>
            <a:pPr algn="ctr"/>
            <a:r>
              <a:rPr lang="en-US" sz="700" dirty="0" smtClean="0"/>
              <a:t>Etc.</a:t>
            </a:r>
            <a:endParaRPr lang="en-US" sz="700" dirty="0"/>
          </a:p>
        </p:txBody>
      </p:sp>
      <p:sp>
        <p:nvSpPr>
          <p:cNvPr id="9" name="Rounded Rectangle 8"/>
          <p:cNvSpPr/>
          <p:nvPr/>
        </p:nvSpPr>
        <p:spPr>
          <a:xfrm>
            <a:off x="282705" y="4330290"/>
            <a:ext cx="1104661" cy="457200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Compensation</a:t>
            </a:r>
            <a:endParaRPr lang="en-US" sz="100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6126530" y="4330290"/>
            <a:ext cx="896112" cy="1603372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Compensation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700" dirty="0" smtClean="0"/>
          </a:p>
          <a:p>
            <a:pPr algn="ctr"/>
            <a:r>
              <a:rPr lang="en-US" sz="700" dirty="0" smtClean="0"/>
              <a:t>Effective Date</a:t>
            </a:r>
          </a:p>
          <a:p>
            <a:pPr algn="ctr"/>
            <a:r>
              <a:rPr lang="en-US" sz="700" dirty="0" smtClean="0"/>
              <a:t>Rate</a:t>
            </a:r>
          </a:p>
          <a:p>
            <a:pPr algn="ctr"/>
            <a:r>
              <a:rPr lang="en-US" sz="700" dirty="0" smtClean="0"/>
              <a:t>Hours Worked</a:t>
            </a:r>
          </a:p>
          <a:p>
            <a:pPr algn="ctr"/>
            <a:r>
              <a:rPr lang="en-US" sz="700" dirty="0" smtClean="0"/>
              <a:t>Annual Rate</a:t>
            </a:r>
          </a:p>
          <a:p>
            <a:pPr algn="ctr"/>
            <a:r>
              <a:rPr lang="en-US" sz="700" dirty="0" smtClean="0"/>
              <a:t>Hourly Rate</a:t>
            </a:r>
          </a:p>
          <a:p>
            <a:pPr algn="ctr"/>
            <a:r>
              <a:rPr lang="en-US" sz="700" dirty="0" smtClean="0"/>
              <a:t>Overtime Rate</a:t>
            </a:r>
          </a:p>
          <a:p>
            <a:pPr algn="ctr"/>
            <a:r>
              <a:rPr lang="en-US" sz="700" dirty="0" smtClean="0"/>
              <a:t>Pay Period</a:t>
            </a:r>
          </a:p>
          <a:p>
            <a:pPr algn="ctr"/>
            <a:r>
              <a:rPr lang="en-US" sz="700" dirty="0" smtClean="0"/>
              <a:t>Amount</a:t>
            </a:r>
          </a:p>
          <a:p>
            <a:pPr algn="ctr"/>
            <a:r>
              <a:rPr lang="en-US" sz="700" dirty="0" smtClean="0"/>
              <a:t>Etc.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753153" y="1000206"/>
            <a:ext cx="860901" cy="457200"/>
          </a:xfrm>
          <a:prstGeom prst="roundRect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sp>
        <p:nvSpPr>
          <p:cNvPr id="3" name="Rounded Rectangle 2"/>
          <p:cNvSpPr/>
          <p:nvPr/>
        </p:nvSpPr>
        <p:spPr>
          <a:xfrm>
            <a:off x="282705" y="1000206"/>
            <a:ext cx="1104661" cy="457200"/>
          </a:xfrm>
          <a:prstGeom prst="roundRect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Demographic</a:t>
            </a:r>
            <a:endParaRPr lang="en-US" sz="1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82705" y="5001420"/>
            <a:ext cx="1104661" cy="457200"/>
          </a:xfrm>
          <a:prstGeom prst="roundRect">
            <a:avLst/>
          </a:prstGeom>
          <a:solidFill>
            <a:srgbClr val="31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Pay Stubs</a:t>
            </a:r>
            <a:endParaRPr lang="en-US" sz="1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282705" y="5668287"/>
            <a:ext cx="1104661" cy="457200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W2</a:t>
            </a:r>
            <a:endParaRPr lang="en-US" sz="10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8063918" y="5668287"/>
            <a:ext cx="896112" cy="792148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W2 Data</a:t>
            </a:r>
          </a:p>
          <a:p>
            <a:pPr algn="ctr"/>
            <a:endParaRPr lang="en-US" sz="700" dirty="0" smtClean="0"/>
          </a:p>
          <a:p>
            <a:pPr algn="ctr">
              <a:lnSpc>
                <a:spcPct val="110000"/>
              </a:lnSpc>
            </a:pPr>
            <a:r>
              <a:rPr lang="en-US" sz="700" dirty="0" smtClean="0"/>
              <a:t>Uploaded as PDF doc from Payroll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251758" y="1667075"/>
            <a:ext cx="896112" cy="229274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Deduction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700" dirty="0" smtClean="0"/>
          </a:p>
          <a:p>
            <a:pPr algn="ctr"/>
            <a:r>
              <a:rPr lang="en-US" sz="700" dirty="0" smtClean="0"/>
              <a:t>Benefit Name</a:t>
            </a:r>
          </a:p>
          <a:p>
            <a:pPr algn="ctr"/>
            <a:r>
              <a:rPr lang="en-US" sz="700" dirty="0" smtClean="0"/>
              <a:t>Benefit Type</a:t>
            </a:r>
          </a:p>
          <a:p>
            <a:pPr algn="ctr"/>
            <a:r>
              <a:rPr lang="en-US" sz="700" dirty="0" smtClean="0"/>
              <a:t>Effective Date</a:t>
            </a:r>
          </a:p>
          <a:p>
            <a:pPr algn="ctr"/>
            <a:r>
              <a:rPr lang="en-US" sz="700" dirty="0" smtClean="0"/>
              <a:t>Employee Cost</a:t>
            </a:r>
          </a:p>
          <a:p>
            <a:pPr algn="ctr"/>
            <a:r>
              <a:rPr lang="en-US" sz="700" dirty="0" smtClean="0"/>
              <a:t>Employer Cost</a:t>
            </a:r>
          </a:p>
          <a:p>
            <a:pPr algn="ctr"/>
            <a:r>
              <a:rPr lang="en-US" sz="700" dirty="0" smtClean="0"/>
              <a:t>Expiration Date</a:t>
            </a:r>
          </a:p>
          <a:p>
            <a:pPr algn="ctr"/>
            <a:r>
              <a:rPr lang="en-US" sz="700" dirty="0" smtClean="0"/>
              <a:t>Package Name</a:t>
            </a:r>
          </a:p>
          <a:p>
            <a:pPr algn="ctr"/>
            <a:r>
              <a:rPr lang="en-US" sz="700" dirty="0" smtClean="0"/>
              <a:t>Option Name</a:t>
            </a:r>
          </a:p>
          <a:p>
            <a:pPr algn="ctr"/>
            <a:r>
              <a:rPr lang="en-US" sz="700" dirty="0" smtClean="0"/>
              <a:t>Pay Per Employee</a:t>
            </a:r>
          </a:p>
          <a:p>
            <a:pPr algn="ctr"/>
            <a:r>
              <a:rPr lang="en-US" sz="700" dirty="0" smtClean="0"/>
              <a:t>Pay Per Employer</a:t>
            </a:r>
          </a:p>
          <a:p>
            <a:pPr algn="ctr"/>
            <a:r>
              <a:rPr lang="en-US" sz="700" dirty="0" smtClean="0"/>
              <a:t>Credit Amount</a:t>
            </a:r>
          </a:p>
          <a:p>
            <a:pPr algn="ctr"/>
            <a:r>
              <a:rPr lang="en-US" sz="700" dirty="0" smtClean="0"/>
              <a:t>Premium Amount</a:t>
            </a:r>
          </a:p>
          <a:p>
            <a:pPr algn="ctr"/>
            <a:r>
              <a:rPr lang="en-US" sz="700" dirty="0" smtClean="0"/>
              <a:t>Etc.</a:t>
            </a:r>
            <a:endParaRPr lang="en-US" sz="700" dirty="0"/>
          </a:p>
        </p:txBody>
      </p:sp>
      <p:sp>
        <p:nvSpPr>
          <p:cNvPr id="5" name="Rounded Rectangle 4"/>
          <p:cNvSpPr/>
          <p:nvPr/>
        </p:nvSpPr>
        <p:spPr>
          <a:xfrm>
            <a:off x="282705" y="1667075"/>
            <a:ext cx="1104661" cy="457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 smtClean="0"/>
              <a:t>Deductions</a:t>
            </a:r>
            <a:endParaRPr lang="en-US" sz="1000" b="1" dirty="0"/>
          </a:p>
        </p:txBody>
      </p: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Payroll Sync Data Fields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1283065" y="1000206"/>
            <a:ext cx="896112" cy="2222086"/>
          </a:xfrm>
          <a:prstGeom prst="roundRect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Demographic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700" dirty="0" smtClean="0"/>
              <a:t>First Name</a:t>
            </a:r>
          </a:p>
          <a:p>
            <a:pPr algn="ctr"/>
            <a:r>
              <a:rPr lang="en-US" sz="700" dirty="0" smtClean="0"/>
              <a:t>Last Name</a:t>
            </a:r>
          </a:p>
          <a:p>
            <a:pPr algn="ctr"/>
            <a:r>
              <a:rPr lang="en-US" sz="700" dirty="0" smtClean="0"/>
              <a:t>DOB</a:t>
            </a:r>
          </a:p>
          <a:p>
            <a:pPr algn="ctr"/>
            <a:r>
              <a:rPr lang="en-US" sz="700" dirty="0" smtClean="0"/>
              <a:t>SSN</a:t>
            </a:r>
          </a:p>
          <a:p>
            <a:pPr algn="ctr"/>
            <a:r>
              <a:rPr lang="en-US" sz="700" dirty="0" smtClean="0"/>
              <a:t>Address</a:t>
            </a:r>
          </a:p>
          <a:p>
            <a:pPr algn="ctr"/>
            <a:r>
              <a:rPr lang="en-US" sz="700" dirty="0" smtClean="0"/>
              <a:t>City</a:t>
            </a:r>
          </a:p>
          <a:p>
            <a:pPr algn="ctr"/>
            <a:r>
              <a:rPr lang="en-US" sz="700" dirty="0" smtClean="0"/>
              <a:t>State</a:t>
            </a:r>
          </a:p>
          <a:p>
            <a:pPr algn="ctr"/>
            <a:r>
              <a:rPr lang="en-US" sz="700" dirty="0" smtClean="0"/>
              <a:t>Zip</a:t>
            </a:r>
          </a:p>
          <a:p>
            <a:pPr algn="ctr"/>
            <a:r>
              <a:rPr lang="en-US" sz="700" dirty="0" smtClean="0"/>
              <a:t>Hire Date</a:t>
            </a:r>
          </a:p>
          <a:p>
            <a:pPr algn="ctr"/>
            <a:r>
              <a:rPr lang="en-US" sz="700" dirty="0" smtClean="0"/>
              <a:t>Termination Date</a:t>
            </a:r>
          </a:p>
          <a:p>
            <a:pPr algn="ctr"/>
            <a:r>
              <a:rPr lang="en-US" sz="700" dirty="0" smtClean="0"/>
              <a:t>Cost Center 1-5</a:t>
            </a:r>
          </a:p>
          <a:p>
            <a:pPr algn="ctr"/>
            <a:r>
              <a:rPr lang="en-US" sz="700" dirty="0" smtClean="0"/>
              <a:t>Email</a:t>
            </a:r>
          </a:p>
          <a:p>
            <a:pPr algn="ctr"/>
            <a:r>
              <a:rPr lang="en-US" sz="700" dirty="0" smtClean="0"/>
              <a:t>Phone</a:t>
            </a:r>
          </a:p>
          <a:p>
            <a:pPr algn="ctr"/>
            <a:r>
              <a:rPr lang="en-US" sz="700" dirty="0" smtClean="0"/>
              <a:t>Etc.</a:t>
            </a:r>
            <a:endParaRPr lang="en-US" sz="7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rcRect l="35732"/>
          <a:stretch>
            <a:fillRect/>
          </a:stretch>
        </p:blipFill>
        <p:spPr>
          <a:xfrm>
            <a:off x="15148622" y="6163733"/>
            <a:ext cx="1728586" cy="1774450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82705" y="2331579"/>
            <a:ext cx="3742643" cy="457200"/>
            <a:chOff x="282705" y="2331579"/>
            <a:chExt cx="3742643" cy="457200"/>
          </a:xfrm>
        </p:grpSpPr>
        <p:sp>
          <p:nvSpPr>
            <p:cNvPr id="37" name="Rounded Rectangle 36"/>
            <p:cNvSpPr/>
            <p:nvPr/>
          </p:nvSpPr>
          <p:spPr>
            <a:xfrm>
              <a:off x="435105" y="2331579"/>
              <a:ext cx="3590243" cy="457200"/>
            </a:xfrm>
            <a:prstGeom prst="roundRect">
              <a:avLst/>
            </a:prstGeom>
            <a:solidFill>
              <a:srgbClr val="1E1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82705" y="2331579"/>
              <a:ext cx="1104661" cy="457200"/>
            </a:xfrm>
            <a:prstGeom prst="roundRect">
              <a:avLst/>
            </a:prstGeom>
            <a:solidFill>
              <a:srgbClr val="1E1C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State Tax</a:t>
              </a:r>
              <a:endParaRPr lang="en-US" sz="1000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282705" y="3000813"/>
            <a:ext cx="4716678" cy="457200"/>
            <a:chOff x="282705" y="3000813"/>
            <a:chExt cx="4716678" cy="457200"/>
          </a:xfrm>
        </p:grpSpPr>
        <p:sp>
          <p:nvSpPr>
            <p:cNvPr id="38" name="Rounded Rectangle 37"/>
            <p:cNvSpPr/>
            <p:nvPr/>
          </p:nvSpPr>
          <p:spPr>
            <a:xfrm>
              <a:off x="435105" y="3000813"/>
              <a:ext cx="4564278" cy="457200"/>
            </a:xfrm>
            <a:prstGeom prst="roundRect">
              <a:avLst/>
            </a:prstGeom>
            <a:solidFill>
              <a:srgbClr val="0E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82705" y="3000813"/>
              <a:ext cx="1104661" cy="457200"/>
            </a:xfrm>
            <a:prstGeom prst="roundRect">
              <a:avLst/>
            </a:prstGeom>
            <a:solidFill>
              <a:srgbClr val="0E4B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Federal Tax</a:t>
              </a:r>
              <a:endParaRPr lang="en-US" sz="1000" b="1" dirty="0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282705" y="3667682"/>
            <a:ext cx="5680773" cy="457200"/>
            <a:chOff x="282705" y="3667682"/>
            <a:chExt cx="5680773" cy="457200"/>
          </a:xfrm>
        </p:grpSpPr>
        <p:sp>
          <p:nvSpPr>
            <p:cNvPr id="39" name="Rounded Rectangle 38"/>
            <p:cNvSpPr/>
            <p:nvPr/>
          </p:nvSpPr>
          <p:spPr>
            <a:xfrm>
              <a:off x="435105" y="3667682"/>
              <a:ext cx="5528373" cy="457200"/>
            </a:xfrm>
            <a:prstGeom prst="roundRect">
              <a:avLst/>
            </a:prstGeom>
            <a:solidFill>
              <a:srgbClr val="BF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282705" y="3667682"/>
              <a:ext cx="1435470" cy="457200"/>
            </a:xfrm>
            <a:prstGeom prst="roundRect">
              <a:avLst/>
            </a:prstGeom>
            <a:solidFill>
              <a:srgbClr val="BF982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Direct Deposits</a:t>
              </a:r>
              <a:endParaRPr lang="en-US" sz="1000" b="1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282705" y="4330290"/>
            <a:ext cx="6436148" cy="457200"/>
            <a:chOff x="282705" y="4330290"/>
            <a:chExt cx="6436148" cy="457200"/>
          </a:xfrm>
        </p:grpSpPr>
        <p:sp>
          <p:nvSpPr>
            <p:cNvPr id="40" name="Rounded Rectangle 39"/>
            <p:cNvSpPr/>
            <p:nvPr/>
          </p:nvSpPr>
          <p:spPr>
            <a:xfrm>
              <a:off x="464923" y="4330290"/>
              <a:ext cx="6253930" cy="457200"/>
            </a:xfrm>
            <a:prstGeom prst="roundRect">
              <a:avLst/>
            </a:prstGeom>
            <a:solidFill>
              <a:srgbClr val="008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2705" y="4330290"/>
              <a:ext cx="1104661" cy="457200"/>
            </a:xfrm>
            <a:prstGeom prst="roundRect">
              <a:avLst/>
            </a:prstGeom>
            <a:solidFill>
              <a:srgbClr val="0082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Compensation</a:t>
              </a:r>
              <a:endParaRPr lang="en-US" sz="1000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82705" y="5001420"/>
            <a:ext cx="7420122" cy="457200"/>
            <a:chOff x="282705" y="5001420"/>
            <a:chExt cx="7420122" cy="457200"/>
          </a:xfrm>
        </p:grpSpPr>
        <p:sp>
          <p:nvSpPr>
            <p:cNvPr id="41" name="Rounded Rectangle 40"/>
            <p:cNvSpPr/>
            <p:nvPr/>
          </p:nvSpPr>
          <p:spPr>
            <a:xfrm>
              <a:off x="524559" y="5001420"/>
              <a:ext cx="7178268" cy="457200"/>
            </a:xfrm>
            <a:prstGeom prst="roundRect">
              <a:avLst/>
            </a:prstGeom>
            <a:solidFill>
              <a:srgbClr val="318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82705" y="5001420"/>
              <a:ext cx="1104661" cy="457200"/>
            </a:xfrm>
            <a:prstGeom prst="roundRect">
              <a:avLst/>
            </a:prstGeom>
            <a:solidFill>
              <a:srgbClr val="31859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Pay Stubs</a:t>
              </a:r>
              <a:endParaRPr lang="en-US" sz="1000" b="1" dirty="0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82705" y="5668287"/>
            <a:ext cx="8344460" cy="457200"/>
            <a:chOff x="282705" y="5668287"/>
            <a:chExt cx="8344460" cy="457200"/>
          </a:xfrm>
        </p:grpSpPr>
        <p:sp>
          <p:nvSpPr>
            <p:cNvPr id="42" name="Rounded Rectangle 41"/>
            <p:cNvSpPr/>
            <p:nvPr/>
          </p:nvSpPr>
          <p:spPr>
            <a:xfrm>
              <a:off x="464922" y="5668287"/>
              <a:ext cx="8162243" cy="457200"/>
            </a:xfrm>
            <a:prstGeom prst="round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82705" y="5668287"/>
              <a:ext cx="1104661" cy="457200"/>
            </a:xfrm>
            <a:prstGeom prst="roundRect">
              <a:avLst/>
            </a:prstGeom>
            <a:solidFill>
              <a:srgbClr val="2159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W2</a:t>
              </a:r>
              <a:endParaRPr lang="en-US" sz="1000" b="1" dirty="0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8063918" y="5668287"/>
            <a:ext cx="896112" cy="792148"/>
          </a:xfrm>
          <a:prstGeom prst="roundRect">
            <a:avLst/>
          </a:prstGeom>
          <a:solidFill>
            <a:srgbClr val="2159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W2 Data</a:t>
            </a:r>
          </a:p>
          <a:p>
            <a:pPr algn="ctr"/>
            <a:endParaRPr lang="en-US" sz="700" dirty="0" smtClean="0"/>
          </a:p>
          <a:p>
            <a:pPr algn="ctr">
              <a:lnSpc>
                <a:spcPct val="110000"/>
              </a:lnSpc>
            </a:pPr>
            <a:r>
              <a:rPr lang="en-US" sz="700" dirty="0" smtClean="0"/>
              <a:t>Uploaded as PDF doc from Payroll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282705" y="1667075"/>
            <a:ext cx="2579766" cy="457200"/>
            <a:chOff x="282705" y="1667075"/>
            <a:chExt cx="2579766" cy="457200"/>
          </a:xfrm>
        </p:grpSpPr>
        <p:sp>
          <p:nvSpPr>
            <p:cNvPr id="36" name="Rounded Rectangle 35"/>
            <p:cNvSpPr/>
            <p:nvPr/>
          </p:nvSpPr>
          <p:spPr>
            <a:xfrm>
              <a:off x="584191" y="1667075"/>
              <a:ext cx="2278280" cy="457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282705" y="1667075"/>
              <a:ext cx="1104661" cy="457200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Deductions</a:t>
              </a:r>
              <a:endParaRPr lang="en-US" sz="1000" b="1" dirty="0"/>
            </a:p>
          </p:txBody>
        </p:sp>
      </p:grpSp>
      <p:sp>
        <p:nvSpPr>
          <p:cNvPr id="43" name="Title 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  <a:cs typeface="Calibri" pitchFamily="34" charset="0"/>
              </a:rPr>
              <a:t>Payroll Sync Data Fields</a:t>
            </a:r>
            <a:endParaRPr lang="en-US" dirty="0"/>
          </a:p>
        </p:txBody>
      </p:sp>
      <p:grpSp>
        <p:nvGrpSpPr>
          <p:cNvPr id="46" name="Group 45"/>
          <p:cNvGrpSpPr/>
          <p:nvPr/>
        </p:nvGrpSpPr>
        <p:grpSpPr>
          <a:xfrm>
            <a:off x="282705" y="1000206"/>
            <a:ext cx="1331349" cy="457200"/>
            <a:chOff x="282705" y="1000206"/>
            <a:chExt cx="1331349" cy="457200"/>
          </a:xfrm>
        </p:grpSpPr>
        <p:sp>
          <p:nvSpPr>
            <p:cNvPr id="35" name="Rounded Rectangle 34"/>
            <p:cNvSpPr/>
            <p:nvPr/>
          </p:nvSpPr>
          <p:spPr>
            <a:xfrm>
              <a:off x="753153" y="1000206"/>
              <a:ext cx="860901" cy="457200"/>
            </a:xfrm>
            <a:prstGeom prst="roundRect">
              <a:avLst/>
            </a:prstGeom>
            <a:solidFill>
              <a:srgbClr val="4A4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00" dirty="0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282705" y="1000206"/>
              <a:ext cx="1104661" cy="457200"/>
            </a:xfrm>
            <a:prstGeom prst="roundRect">
              <a:avLst/>
            </a:prstGeom>
            <a:solidFill>
              <a:srgbClr val="4A4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/>
                <a:t>Demographic</a:t>
              </a:r>
              <a:endParaRPr lang="en-US" sz="1000" b="1" dirty="0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1283065" y="1000206"/>
            <a:ext cx="896112" cy="2222086"/>
          </a:xfrm>
          <a:prstGeom prst="roundRect">
            <a:avLst/>
          </a:prstGeom>
          <a:solidFill>
            <a:srgbClr val="4A4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Demographic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700" dirty="0" smtClean="0"/>
              <a:t>First Name</a:t>
            </a:r>
          </a:p>
          <a:p>
            <a:pPr algn="ctr"/>
            <a:r>
              <a:rPr lang="en-US" sz="700" dirty="0" smtClean="0"/>
              <a:t>Last Name</a:t>
            </a:r>
          </a:p>
          <a:p>
            <a:pPr algn="ctr"/>
            <a:r>
              <a:rPr lang="en-US" sz="700" dirty="0" smtClean="0"/>
              <a:t>DOB</a:t>
            </a:r>
          </a:p>
          <a:p>
            <a:pPr algn="ctr"/>
            <a:r>
              <a:rPr lang="en-US" sz="700" dirty="0" smtClean="0"/>
              <a:t>SSN</a:t>
            </a:r>
          </a:p>
          <a:p>
            <a:pPr algn="ctr"/>
            <a:r>
              <a:rPr lang="en-US" sz="700" dirty="0" smtClean="0"/>
              <a:t>Address</a:t>
            </a:r>
          </a:p>
          <a:p>
            <a:pPr algn="ctr"/>
            <a:r>
              <a:rPr lang="en-US" sz="700" dirty="0" smtClean="0"/>
              <a:t>City</a:t>
            </a:r>
          </a:p>
          <a:p>
            <a:pPr algn="ctr"/>
            <a:r>
              <a:rPr lang="en-US" sz="700" dirty="0" smtClean="0"/>
              <a:t>State</a:t>
            </a:r>
          </a:p>
          <a:p>
            <a:pPr algn="ctr"/>
            <a:r>
              <a:rPr lang="en-US" sz="700" dirty="0" smtClean="0"/>
              <a:t>Zip</a:t>
            </a:r>
          </a:p>
          <a:p>
            <a:pPr algn="ctr"/>
            <a:r>
              <a:rPr lang="en-US" sz="700" dirty="0" smtClean="0"/>
              <a:t>Hire Date</a:t>
            </a:r>
          </a:p>
          <a:p>
            <a:pPr algn="ctr"/>
            <a:r>
              <a:rPr lang="en-US" sz="700" dirty="0" smtClean="0"/>
              <a:t>Termination Date</a:t>
            </a:r>
          </a:p>
          <a:p>
            <a:pPr algn="ctr"/>
            <a:r>
              <a:rPr lang="en-US" sz="700" dirty="0" smtClean="0"/>
              <a:t>Cost Center 1-5</a:t>
            </a:r>
          </a:p>
          <a:p>
            <a:pPr algn="ctr"/>
            <a:r>
              <a:rPr lang="en-US" sz="700" dirty="0" smtClean="0"/>
              <a:t>Email</a:t>
            </a:r>
          </a:p>
          <a:p>
            <a:pPr algn="ctr"/>
            <a:r>
              <a:rPr lang="en-US" sz="700" dirty="0" smtClean="0"/>
              <a:t>Phone</a:t>
            </a:r>
          </a:p>
          <a:p>
            <a:pPr algn="ctr"/>
            <a:r>
              <a:rPr lang="en-US" sz="700" dirty="0" smtClean="0"/>
              <a:t>Etc.</a:t>
            </a:r>
            <a:endParaRPr lang="en-US" sz="700" dirty="0"/>
          </a:p>
        </p:txBody>
      </p:sp>
      <p:sp>
        <p:nvSpPr>
          <p:cNvPr id="28" name="Rounded Rectangle 27"/>
          <p:cNvSpPr/>
          <p:nvPr/>
        </p:nvSpPr>
        <p:spPr>
          <a:xfrm>
            <a:off x="2251758" y="1667075"/>
            <a:ext cx="896112" cy="2292747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Deduction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700" dirty="0" smtClean="0"/>
          </a:p>
          <a:p>
            <a:pPr algn="ctr"/>
            <a:r>
              <a:rPr lang="en-US" sz="700" dirty="0" smtClean="0"/>
              <a:t>Benefit Name</a:t>
            </a:r>
          </a:p>
          <a:p>
            <a:pPr algn="ctr"/>
            <a:r>
              <a:rPr lang="en-US" sz="700" dirty="0" smtClean="0"/>
              <a:t>Benefit Type</a:t>
            </a:r>
          </a:p>
          <a:p>
            <a:pPr algn="ctr"/>
            <a:r>
              <a:rPr lang="en-US" sz="700" dirty="0" smtClean="0"/>
              <a:t>Effective Date</a:t>
            </a:r>
          </a:p>
          <a:p>
            <a:pPr algn="ctr"/>
            <a:r>
              <a:rPr lang="en-US" sz="700" dirty="0" smtClean="0"/>
              <a:t>Employee Cost</a:t>
            </a:r>
          </a:p>
          <a:p>
            <a:pPr algn="ctr"/>
            <a:r>
              <a:rPr lang="en-US" sz="700" dirty="0" smtClean="0"/>
              <a:t>Employer Cost</a:t>
            </a:r>
          </a:p>
          <a:p>
            <a:pPr algn="ctr"/>
            <a:r>
              <a:rPr lang="en-US" sz="700" dirty="0" smtClean="0"/>
              <a:t>Expiration Date</a:t>
            </a:r>
          </a:p>
          <a:p>
            <a:pPr algn="ctr"/>
            <a:r>
              <a:rPr lang="en-US" sz="700" dirty="0" smtClean="0"/>
              <a:t>Package Name</a:t>
            </a:r>
          </a:p>
          <a:p>
            <a:pPr algn="ctr"/>
            <a:r>
              <a:rPr lang="en-US" sz="700" dirty="0" smtClean="0"/>
              <a:t>Option Name</a:t>
            </a:r>
          </a:p>
          <a:p>
            <a:pPr algn="ctr"/>
            <a:r>
              <a:rPr lang="en-US" sz="700" dirty="0" smtClean="0"/>
              <a:t>Pay Per Employee</a:t>
            </a:r>
          </a:p>
          <a:p>
            <a:pPr algn="ctr"/>
            <a:r>
              <a:rPr lang="en-US" sz="700" dirty="0" smtClean="0"/>
              <a:t>Pay Per Employer</a:t>
            </a:r>
          </a:p>
          <a:p>
            <a:pPr algn="ctr"/>
            <a:r>
              <a:rPr lang="en-US" sz="700" dirty="0" smtClean="0"/>
              <a:t>Credit Amount</a:t>
            </a:r>
          </a:p>
          <a:p>
            <a:pPr algn="ctr"/>
            <a:r>
              <a:rPr lang="en-US" sz="700" dirty="0" smtClean="0"/>
              <a:t>Premium Amount</a:t>
            </a:r>
          </a:p>
          <a:p>
            <a:pPr algn="ctr"/>
            <a:r>
              <a:rPr lang="en-US" sz="700" dirty="0" smtClean="0"/>
              <a:t>Etc.</a:t>
            </a:r>
            <a:endParaRPr lang="en-US" sz="700" dirty="0"/>
          </a:p>
        </p:txBody>
      </p:sp>
      <p:sp>
        <p:nvSpPr>
          <p:cNvPr id="29" name="Rounded Rectangle 28"/>
          <p:cNvSpPr/>
          <p:nvPr/>
        </p:nvSpPr>
        <p:spPr>
          <a:xfrm>
            <a:off x="3220451" y="2331579"/>
            <a:ext cx="896112" cy="1803099"/>
          </a:xfrm>
          <a:prstGeom prst="roundRect">
            <a:avLst/>
          </a:prstGeom>
          <a:solidFill>
            <a:srgbClr val="1E1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State Tax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700" dirty="0" smtClean="0"/>
              <a:t>Income Filing</a:t>
            </a:r>
          </a:p>
          <a:p>
            <a:pPr algn="ctr"/>
            <a:r>
              <a:rPr lang="en-US" sz="700" dirty="0" smtClean="0"/>
              <a:t>State</a:t>
            </a:r>
          </a:p>
          <a:p>
            <a:pPr algn="ctr"/>
            <a:r>
              <a:rPr lang="en-US" sz="700" dirty="0" smtClean="0"/>
              <a:t>Filing Status</a:t>
            </a:r>
          </a:p>
          <a:p>
            <a:pPr algn="ctr"/>
            <a:r>
              <a:rPr lang="en-US" sz="700" dirty="0" smtClean="0"/>
              <a:t>Allowances</a:t>
            </a:r>
          </a:p>
          <a:p>
            <a:pPr algn="ctr"/>
            <a:r>
              <a:rPr lang="en-US" sz="700" dirty="0" smtClean="0"/>
              <a:t>Effective Date</a:t>
            </a:r>
          </a:p>
          <a:p>
            <a:pPr algn="ctr"/>
            <a:r>
              <a:rPr lang="en-US" sz="700" dirty="0" smtClean="0"/>
              <a:t>Is Exempt</a:t>
            </a:r>
          </a:p>
          <a:p>
            <a:pPr algn="ctr"/>
            <a:r>
              <a:rPr lang="en-US" sz="700" dirty="0" smtClean="0"/>
              <a:t>Percent</a:t>
            </a:r>
          </a:p>
          <a:p>
            <a:pPr algn="ctr"/>
            <a:r>
              <a:rPr lang="en-US" sz="700" dirty="0" smtClean="0"/>
              <a:t>Withholding</a:t>
            </a:r>
          </a:p>
          <a:p>
            <a:pPr algn="ctr"/>
            <a:r>
              <a:rPr lang="en-US" sz="700" dirty="0" smtClean="0"/>
              <a:t>Tax Year</a:t>
            </a:r>
          </a:p>
          <a:p>
            <a:pPr algn="ctr"/>
            <a:r>
              <a:rPr lang="en-US" sz="700" dirty="0" smtClean="0"/>
              <a:t>Etc.</a:t>
            </a:r>
            <a:endParaRPr lang="en-US" sz="700" dirty="0"/>
          </a:p>
        </p:txBody>
      </p:sp>
      <p:sp>
        <p:nvSpPr>
          <p:cNvPr id="30" name="Rounded Rectangle 29"/>
          <p:cNvSpPr/>
          <p:nvPr/>
        </p:nvSpPr>
        <p:spPr>
          <a:xfrm>
            <a:off x="4189144" y="3000813"/>
            <a:ext cx="896112" cy="1471469"/>
          </a:xfrm>
          <a:prstGeom prst="roundRect">
            <a:avLst/>
          </a:prstGeom>
          <a:solidFill>
            <a:srgbClr val="0E4B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Federal Tax</a:t>
            </a:r>
          </a:p>
          <a:p>
            <a:pPr algn="ctr"/>
            <a:endParaRPr lang="en-US" sz="700" dirty="0" smtClean="0"/>
          </a:p>
          <a:p>
            <a:pPr algn="ctr"/>
            <a:r>
              <a:rPr lang="en-US" sz="700" dirty="0" smtClean="0"/>
              <a:t>Tax Year</a:t>
            </a:r>
          </a:p>
          <a:p>
            <a:pPr algn="ctr"/>
            <a:r>
              <a:rPr lang="en-US" sz="700" dirty="0" smtClean="0"/>
              <a:t>Allowances</a:t>
            </a:r>
          </a:p>
          <a:p>
            <a:pPr algn="ctr"/>
            <a:r>
              <a:rPr lang="en-US" sz="700" dirty="0" smtClean="0"/>
              <a:t>Additional</a:t>
            </a:r>
          </a:p>
          <a:p>
            <a:pPr algn="ctr"/>
            <a:r>
              <a:rPr lang="en-US" sz="700" dirty="0" smtClean="0"/>
              <a:t>Withholding</a:t>
            </a:r>
          </a:p>
          <a:p>
            <a:pPr algn="ctr"/>
            <a:r>
              <a:rPr lang="en-US" sz="700" dirty="0" smtClean="0"/>
              <a:t>Marital Status</a:t>
            </a:r>
          </a:p>
          <a:p>
            <a:pPr algn="ctr"/>
            <a:r>
              <a:rPr lang="en-US" sz="700" dirty="0" smtClean="0"/>
              <a:t>Etc.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5157837" y="3667682"/>
            <a:ext cx="896112" cy="1522680"/>
          </a:xfrm>
          <a:prstGeom prst="roundRect">
            <a:avLst/>
          </a:prstGeom>
          <a:solidFill>
            <a:srgbClr val="BF9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Direct Deposits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800" dirty="0" smtClean="0"/>
          </a:p>
          <a:p>
            <a:pPr algn="ctr"/>
            <a:r>
              <a:rPr lang="en-US" sz="700" dirty="0" smtClean="0"/>
              <a:t>Bank Name</a:t>
            </a:r>
          </a:p>
          <a:p>
            <a:pPr algn="ctr"/>
            <a:r>
              <a:rPr lang="en-US" sz="700" dirty="0" smtClean="0"/>
              <a:t>Account Type</a:t>
            </a:r>
          </a:p>
          <a:p>
            <a:pPr algn="ctr"/>
            <a:r>
              <a:rPr lang="en-US" sz="700" dirty="0" smtClean="0"/>
              <a:t>Deposit Amount</a:t>
            </a:r>
          </a:p>
          <a:p>
            <a:pPr algn="ctr"/>
            <a:r>
              <a:rPr lang="en-US" sz="700" dirty="0" smtClean="0"/>
              <a:t>Deposit Percent</a:t>
            </a:r>
          </a:p>
          <a:p>
            <a:pPr algn="ctr"/>
            <a:r>
              <a:rPr lang="en-US" sz="700" dirty="0" smtClean="0"/>
              <a:t>Account Number</a:t>
            </a:r>
          </a:p>
          <a:p>
            <a:pPr algn="ctr"/>
            <a:r>
              <a:rPr lang="en-US" sz="700" dirty="0" smtClean="0"/>
              <a:t>Transit Number</a:t>
            </a:r>
          </a:p>
          <a:p>
            <a:pPr algn="ctr"/>
            <a:r>
              <a:rPr lang="en-US" sz="700" dirty="0" smtClean="0"/>
              <a:t>Etc.</a:t>
            </a:r>
            <a:endParaRPr lang="en-US" sz="700" dirty="0"/>
          </a:p>
        </p:txBody>
      </p:sp>
      <p:sp>
        <p:nvSpPr>
          <p:cNvPr id="32" name="Rounded Rectangle 31"/>
          <p:cNvSpPr/>
          <p:nvPr/>
        </p:nvSpPr>
        <p:spPr>
          <a:xfrm>
            <a:off x="6126530" y="4330290"/>
            <a:ext cx="896112" cy="1603372"/>
          </a:xfrm>
          <a:prstGeom prst="roundRect">
            <a:avLst/>
          </a:prstGeom>
          <a:solidFill>
            <a:srgbClr val="008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Compensation</a:t>
            </a:r>
          </a:p>
          <a:p>
            <a:pPr algn="ctr"/>
            <a:r>
              <a:rPr lang="en-US" sz="800" b="1" dirty="0" smtClean="0"/>
              <a:t>Data</a:t>
            </a:r>
          </a:p>
          <a:p>
            <a:pPr algn="ctr"/>
            <a:endParaRPr lang="en-US" sz="700" dirty="0" smtClean="0"/>
          </a:p>
          <a:p>
            <a:pPr algn="ctr"/>
            <a:r>
              <a:rPr lang="en-US" sz="700" dirty="0" smtClean="0"/>
              <a:t>Effective Date</a:t>
            </a:r>
          </a:p>
          <a:p>
            <a:pPr algn="ctr"/>
            <a:r>
              <a:rPr lang="en-US" sz="700" dirty="0" smtClean="0"/>
              <a:t>Rate</a:t>
            </a:r>
          </a:p>
          <a:p>
            <a:pPr algn="ctr"/>
            <a:r>
              <a:rPr lang="en-US" sz="700" dirty="0" smtClean="0"/>
              <a:t>Hours Worked</a:t>
            </a:r>
          </a:p>
          <a:p>
            <a:pPr algn="ctr"/>
            <a:r>
              <a:rPr lang="en-US" sz="700" dirty="0" smtClean="0"/>
              <a:t>Annual Rate</a:t>
            </a:r>
          </a:p>
          <a:p>
            <a:pPr algn="ctr"/>
            <a:r>
              <a:rPr lang="en-US" sz="700" dirty="0" smtClean="0"/>
              <a:t>Hourly Rate</a:t>
            </a:r>
          </a:p>
          <a:p>
            <a:pPr algn="ctr"/>
            <a:r>
              <a:rPr lang="en-US" sz="700" dirty="0" smtClean="0"/>
              <a:t>Overtime Rate</a:t>
            </a:r>
          </a:p>
          <a:p>
            <a:pPr algn="ctr"/>
            <a:r>
              <a:rPr lang="en-US" sz="700" dirty="0" smtClean="0"/>
              <a:t>Pay Period</a:t>
            </a:r>
          </a:p>
          <a:p>
            <a:pPr algn="ctr"/>
            <a:r>
              <a:rPr lang="en-US" sz="700" dirty="0" smtClean="0"/>
              <a:t>Amount</a:t>
            </a:r>
          </a:p>
          <a:p>
            <a:pPr algn="ctr"/>
            <a:r>
              <a:rPr lang="en-US" sz="700" dirty="0" smtClean="0"/>
              <a:t>Etc.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7095223" y="5001420"/>
            <a:ext cx="896112" cy="1459016"/>
          </a:xfrm>
          <a:prstGeom prst="roundRect">
            <a:avLst/>
          </a:prstGeom>
          <a:solidFill>
            <a:srgbClr val="3185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500" dirty="0" smtClean="0"/>
          </a:p>
          <a:p>
            <a:pPr algn="ctr"/>
            <a:r>
              <a:rPr lang="en-US" sz="800" b="1" dirty="0" smtClean="0"/>
              <a:t>Pay Stub Data</a:t>
            </a:r>
          </a:p>
          <a:p>
            <a:pPr algn="ctr"/>
            <a:endParaRPr lang="en-US" sz="700" dirty="0" smtClean="0"/>
          </a:p>
          <a:p>
            <a:pPr algn="ctr">
              <a:lnSpc>
                <a:spcPct val="110000"/>
              </a:lnSpc>
            </a:pPr>
            <a:r>
              <a:rPr lang="en-US" sz="700" dirty="0" smtClean="0"/>
              <a:t>Uploaded as PDF doc from Payroll</a:t>
            </a:r>
          </a:p>
          <a:p>
            <a:pPr algn="ctr">
              <a:lnSpc>
                <a:spcPct val="110000"/>
              </a:lnSpc>
            </a:pPr>
            <a:r>
              <a:rPr lang="en-US" sz="700" dirty="0" smtClean="0"/>
              <a:t>OR</a:t>
            </a:r>
          </a:p>
          <a:p>
            <a:pPr algn="ctr">
              <a:lnSpc>
                <a:spcPct val="110000"/>
              </a:lnSpc>
            </a:pPr>
            <a:r>
              <a:rPr lang="en-US" sz="700" dirty="0" smtClean="0"/>
              <a:t>Raw data can be uploaded as defined in the InfinityHR import specification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13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lear-2.png"/>
          <p:cNvPicPr>
            <a:picLocks noChangeAspect="1"/>
          </p:cNvPicPr>
          <p:nvPr/>
        </p:nvPicPr>
        <p:blipFill>
          <a:blip r:embed="rId2" cstate="print"/>
          <a:srcRect r="39052" b="52479"/>
          <a:stretch>
            <a:fillRect/>
          </a:stretch>
        </p:blipFill>
        <p:spPr>
          <a:xfrm>
            <a:off x="0" y="1361818"/>
            <a:ext cx="9144000" cy="55092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4416" y="2003501"/>
            <a:ext cx="8752115" cy="2832654"/>
          </a:xfrm>
          <a:prstGeom prst="rect">
            <a:avLst/>
          </a:prstGeom>
          <a:solidFill>
            <a:srgbClr val="C298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39635" y="2208153"/>
            <a:ext cx="8418701" cy="2456055"/>
          </a:xfrm>
          <a:prstGeom prst="rect">
            <a:avLst/>
          </a:prstGeom>
          <a:solidFill>
            <a:srgbClr val="024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652749"/>
            <a:ext cx="7772400" cy="1470025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Demonstration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 descr="Infitinity-Logo-N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46072" y="5704891"/>
            <a:ext cx="3586719" cy="528044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77687" y="4820626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77687" y="5680208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Rounded Rectangle 102"/>
          <p:cNvSpPr/>
          <p:nvPr/>
        </p:nvSpPr>
        <p:spPr>
          <a:xfrm>
            <a:off x="6653048" y="5002926"/>
            <a:ext cx="2343807" cy="1355834"/>
          </a:xfrm>
          <a:prstGeom prst="roundRect">
            <a:avLst>
              <a:gd name="adj" fmla="val 8140"/>
            </a:avLst>
          </a:prstGeom>
          <a:solidFill>
            <a:schemeClr val="bg1"/>
          </a:solidFill>
          <a:ln>
            <a:solidFill>
              <a:srgbClr val="024A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77687" y="1382306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377687" y="2241886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77687" y="3101466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377687" y="3961046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775303" y="2370080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Status Update</a:t>
            </a:r>
            <a:endParaRPr lang="en-US" sz="65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7775303" y="3254203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Status Update</a:t>
            </a:r>
            <a:endParaRPr lang="en-US" sz="65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7775303" y="4099578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Status Update</a:t>
            </a:r>
            <a:endParaRPr lang="en-US" sz="650" b="1" dirty="0"/>
          </a:p>
        </p:txBody>
      </p:sp>
      <p:pic>
        <p:nvPicPr>
          <p:cNvPr id="53" name="Picture 52" descr="Infitinity-Logo-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317" y="375906"/>
            <a:ext cx="1952838" cy="287501"/>
          </a:xfrm>
          <a:prstGeom prst="rect">
            <a:avLst/>
          </a:prstGeom>
        </p:spPr>
      </p:pic>
      <p:sp>
        <p:nvSpPr>
          <p:cNvPr id="55" name="Title 1"/>
          <p:cNvSpPr txBox="1">
            <a:spLocks/>
          </p:cNvSpPr>
          <p:nvPr/>
        </p:nvSpPr>
        <p:spPr>
          <a:xfrm>
            <a:off x="256032" y="116988"/>
            <a:ext cx="8430768" cy="75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1" dirty="0" smtClean="0">
                <a:solidFill>
                  <a:srgbClr val="024A84"/>
                </a:solidFill>
                <a:latin typeface="Calibri" pitchFamily="34" charset="0"/>
                <a:cs typeface="Calibri" pitchFamily="34" charset="0"/>
              </a:rPr>
              <a:t>Implementation Roles &amp; Responsibilities</a:t>
            </a:r>
            <a:endParaRPr lang="en-US" sz="2400" b="1" i="1" dirty="0">
              <a:solidFill>
                <a:srgbClr val="024A84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rot="16200000">
            <a:off x="253572" y="1659324"/>
            <a:ext cx="75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24A84"/>
                </a:solidFill>
              </a:rPr>
              <a:t>WEEK  1</a:t>
            </a:r>
            <a:endParaRPr lang="en-US" sz="1000" b="1" dirty="0">
              <a:solidFill>
                <a:srgbClr val="024A84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 rot="16200000">
            <a:off x="244608" y="2526337"/>
            <a:ext cx="75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24A84"/>
                </a:solidFill>
              </a:rPr>
              <a:t>WEEK  2-3</a:t>
            </a:r>
            <a:endParaRPr lang="en-US" sz="1000" b="1" dirty="0">
              <a:solidFill>
                <a:srgbClr val="024A84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 rot="16200000">
            <a:off x="235644" y="3377981"/>
            <a:ext cx="75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24A84"/>
                </a:solidFill>
              </a:rPr>
              <a:t>WEEK  4-6</a:t>
            </a:r>
            <a:endParaRPr lang="en-US" sz="1000" b="1" dirty="0">
              <a:solidFill>
                <a:srgbClr val="024A84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 rot="16200000">
            <a:off x="234364" y="4237309"/>
            <a:ext cx="75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24A84"/>
                </a:solidFill>
              </a:rPr>
              <a:t>WEEK  7-8</a:t>
            </a:r>
            <a:endParaRPr lang="en-US" sz="1000" b="1" dirty="0">
              <a:solidFill>
                <a:srgbClr val="024A84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 rot="16200000">
            <a:off x="225400" y="5096637"/>
            <a:ext cx="75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24A84"/>
                </a:solidFill>
              </a:rPr>
              <a:t>WEEK  9</a:t>
            </a:r>
            <a:endParaRPr lang="en-US" sz="1000" b="1" dirty="0">
              <a:solidFill>
                <a:srgbClr val="024A84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 rot="16200000">
            <a:off x="224120" y="5948281"/>
            <a:ext cx="75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24A84"/>
                </a:solidFill>
              </a:rPr>
              <a:t>WEEK  10</a:t>
            </a:r>
            <a:endParaRPr lang="en-US" sz="1000" b="1" dirty="0">
              <a:solidFill>
                <a:srgbClr val="024A84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94280" y="957590"/>
            <a:ext cx="884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24A84"/>
                </a:solidFill>
              </a:rPr>
              <a:t>Infinity</a:t>
            </a:r>
            <a:r>
              <a:rPr lang="en-US" sz="1200" b="1" i="1" dirty="0" smtClean="0">
                <a:solidFill>
                  <a:srgbClr val="BF982E"/>
                </a:solidFill>
              </a:rPr>
              <a:t>HR</a:t>
            </a:r>
            <a:r>
              <a:rPr lang="en-US" sz="1200" i="1" dirty="0" smtClean="0">
                <a:solidFill>
                  <a:srgbClr val="024A84"/>
                </a:solidFill>
              </a:rPr>
              <a:t> </a:t>
            </a:r>
            <a:r>
              <a:rPr lang="en-US" sz="1200" b="1" i="1" dirty="0" smtClean="0">
                <a:solidFill>
                  <a:srgbClr val="024A84"/>
                </a:solidFill>
              </a:rPr>
              <a:t>Implementation Process 8-12 weeks; timing is dependent on size/scope/complexity, data integrity, and responsiveness</a:t>
            </a:r>
          </a:p>
          <a:p>
            <a:pPr algn="ctr"/>
            <a:r>
              <a:rPr lang="en-US" sz="1200" b="1" i="1" dirty="0" smtClean="0">
                <a:solidFill>
                  <a:srgbClr val="024A84"/>
                </a:solidFill>
              </a:rPr>
              <a:t>(Illustration of a typical implementation process)</a:t>
            </a:r>
            <a:endParaRPr lang="en-US" sz="1200" b="1" i="1" dirty="0">
              <a:solidFill>
                <a:srgbClr val="024A84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755226" y="17972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906076" y="179201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025396" y="179727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176246" y="179202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295566" y="179728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456926" y="180254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640994" y="1534928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Contact Data Interfacing Vendors to initiate transfer process</a:t>
            </a:r>
            <a:endParaRPr lang="en-US" sz="65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775303" y="1534928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Status Update</a:t>
            </a:r>
            <a:endParaRPr lang="en-US" sz="65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506685" y="153492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Request Current Census from Carriers</a:t>
            </a:r>
            <a:endParaRPr lang="en-US" sz="65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72376" y="153492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Complete Benefits Structure Template</a:t>
            </a:r>
            <a:br>
              <a:rPr lang="en-US" sz="650" b="1" dirty="0" smtClean="0"/>
            </a:br>
            <a:r>
              <a:rPr lang="en-US" sz="650" b="1" dirty="0" smtClean="0"/>
              <a:t>(Broker Assistance)</a:t>
            </a:r>
            <a:endParaRPr lang="en-US" sz="65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238067" y="153492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Complete import layout template</a:t>
            </a:r>
            <a:endParaRPr lang="en-US" sz="6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03758" y="153492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Responsibilities Acknowledgment and sign off</a:t>
            </a:r>
            <a:endParaRPr lang="en-US" sz="65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969449" y="1534928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Kick Off Meeting</a:t>
            </a:r>
            <a:endParaRPr lang="en-US" sz="65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764586" y="262230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905388" y="261705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29732" y="262231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5160486" y="2596055"/>
            <a:ext cx="2512066" cy="2101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372376" y="2370080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Configure System</a:t>
            </a:r>
            <a:endParaRPr lang="en-US" sz="650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3238067" y="2370080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Load Employee (Compensation) Data into System</a:t>
            </a:r>
            <a:endParaRPr lang="en-US" sz="65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103758" y="2370080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Load Employee (Dependent)  Data into System</a:t>
            </a:r>
            <a:endParaRPr lang="en-US" sz="65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969449" y="2370080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Complete Benefits Rules/Rates Template</a:t>
            </a:r>
            <a:endParaRPr lang="en-US" sz="650" b="1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755236" y="352045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906086" y="351520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025406" y="352046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170996" y="350995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301074" y="351521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451676" y="352047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40994" y="325420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Build/Deliver Export files to Vendors</a:t>
            </a:r>
            <a:endParaRPr lang="en-US" sz="65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506685" y="325420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Testing</a:t>
            </a:r>
            <a:endParaRPr lang="en-US" sz="65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372376" y="325420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Audit Deductions against Benefits/Rates</a:t>
            </a:r>
            <a:endParaRPr lang="en-US" sz="65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238067" y="325420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Load Existing Benefit Coverage Data</a:t>
            </a:r>
            <a:endParaRPr lang="en-US" sz="65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103758" y="325420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Continue To Configure System</a:t>
            </a:r>
            <a:endParaRPr lang="en-US" sz="65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69449" y="3254203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Check-in Meeting</a:t>
            </a:r>
            <a:br>
              <a:rPr lang="en-US" sz="650" b="1" dirty="0" smtClean="0"/>
            </a:br>
            <a:r>
              <a:rPr lang="en-US" sz="650" b="1" dirty="0" smtClean="0"/>
              <a:t> (if required)</a:t>
            </a:r>
            <a:endParaRPr lang="en-US" sz="65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760496" y="43564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11346" y="435121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030666" y="435647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176256" y="43459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295576" y="4351229"/>
            <a:ext cx="135595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506685" y="409957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Extract current deductions data from Payroll System</a:t>
            </a:r>
            <a:endParaRPr lang="en-US" sz="65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4372376" y="4099578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Ongoing Testing with Vendors</a:t>
            </a:r>
            <a:endParaRPr lang="en-US" sz="65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3238067" y="409957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Testing</a:t>
            </a:r>
            <a:endParaRPr lang="en-US" sz="65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2103758" y="4099578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Training</a:t>
            </a:r>
            <a:endParaRPr lang="en-US" sz="65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969449" y="4099578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Release System for Internal Testing</a:t>
            </a:r>
            <a:endParaRPr lang="en-US" sz="650" b="1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1755246" y="523405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906096" y="522880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238067" y="4964134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Review Training</a:t>
            </a:r>
            <a:endParaRPr lang="en-US" sz="65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2103758" y="4964134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Testing</a:t>
            </a:r>
            <a:endParaRPr lang="en-US" sz="65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69449" y="4964134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Revisions per Results of Testing</a:t>
            </a:r>
            <a:endParaRPr lang="en-US" sz="650" b="1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755246" y="60853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906096" y="608011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025416" y="608537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171006" y="60748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506685" y="5818650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System Release</a:t>
            </a:r>
            <a:endParaRPr lang="en-US" sz="6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4372376" y="5818650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System Sign-Off</a:t>
            </a:r>
            <a:endParaRPr lang="en-US" sz="65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3238067" y="5818650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Audit Deductions against Benefits/Rates</a:t>
            </a:r>
            <a:endParaRPr lang="en-US" sz="65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2103758" y="5818650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Extract Current deductions data from Payroll System</a:t>
            </a:r>
            <a:endParaRPr lang="en-US" sz="65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969449" y="5818650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Review Meeting</a:t>
            </a:r>
            <a:endParaRPr lang="en-US" sz="650" b="1" dirty="0"/>
          </a:p>
        </p:txBody>
      </p:sp>
      <p:sp>
        <p:nvSpPr>
          <p:cNvPr id="95" name="Rounded Rectangle 94"/>
          <p:cNvSpPr/>
          <p:nvPr/>
        </p:nvSpPr>
        <p:spPr>
          <a:xfrm>
            <a:off x="6816244" y="5965041"/>
            <a:ext cx="483884" cy="133583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0" b="1" dirty="0"/>
          </a:p>
        </p:txBody>
      </p:sp>
      <p:sp>
        <p:nvSpPr>
          <p:cNvPr id="96" name="Rounded Rectangle 95"/>
          <p:cNvSpPr/>
          <p:nvPr/>
        </p:nvSpPr>
        <p:spPr>
          <a:xfrm>
            <a:off x="6816244" y="5601122"/>
            <a:ext cx="483884" cy="133583"/>
          </a:xfrm>
          <a:prstGeom prst="roundRect">
            <a:avLst/>
          </a:prstGeom>
          <a:solidFill>
            <a:srgbClr val="024A8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0" b="1" dirty="0"/>
          </a:p>
        </p:txBody>
      </p:sp>
      <p:sp>
        <p:nvSpPr>
          <p:cNvPr id="99" name="Rounded Rectangle 98"/>
          <p:cNvSpPr/>
          <p:nvPr/>
        </p:nvSpPr>
        <p:spPr>
          <a:xfrm>
            <a:off x="6816244" y="5237204"/>
            <a:ext cx="483884" cy="133583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5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7365964" y="5180251"/>
            <a:ext cx="10544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0E4B83"/>
                </a:solidFill>
              </a:rPr>
              <a:t>Infinity</a:t>
            </a:r>
            <a:r>
              <a:rPr lang="en-US" sz="1000" b="1" i="1" dirty="0" smtClean="0">
                <a:solidFill>
                  <a:srgbClr val="BF982E"/>
                </a:solidFill>
              </a:rPr>
              <a:t>HR</a:t>
            </a:r>
            <a:endParaRPr lang="en-US" sz="1000" b="1" i="1" dirty="0">
              <a:solidFill>
                <a:srgbClr val="BF982E"/>
              </a:solidFill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365964" y="5542859"/>
            <a:ext cx="1755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024A84"/>
                </a:solidFill>
              </a:rPr>
              <a:t>Client Account</a:t>
            </a:r>
            <a:endParaRPr lang="en-US" sz="1000" b="1" i="1" dirty="0">
              <a:solidFill>
                <a:srgbClr val="024A84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365964" y="5905464"/>
            <a:ext cx="17552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i="1" dirty="0" smtClean="0">
                <a:solidFill>
                  <a:srgbClr val="024A84"/>
                </a:solidFill>
              </a:rPr>
              <a:t>Infinity</a:t>
            </a:r>
            <a:r>
              <a:rPr lang="en-US" sz="1000" b="1" i="1" dirty="0" smtClean="0">
                <a:solidFill>
                  <a:srgbClr val="BF982E"/>
                </a:solidFill>
              </a:rPr>
              <a:t>HR</a:t>
            </a:r>
            <a:r>
              <a:rPr lang="en-US" sz="1000" b="1" i="1" dirty="0" smtClean="0">
                <a:solidFill>
                  <a:srgbClr val="024A84"/>
                </a:solidFill>
              </a:rPr>
              <a:t> &amp; Client Account</a:t>
            </a:r>
            <a:endParaRPr lang="en-US" sz="1000" b="1" i="1" dirty="0">
              <a:solidFill>
                <a:srgbClr val="024A84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roup 105"/>
          <p:cNvGrpSpPr/>
          <p:nvPr/>
        </p:nvGrpSpPr>
        <p:grpSpPr>
          <a:xfrm>
            <a:off x="377687" y="3961046"/>
            <a:ext cx="8388626" cy="804675"/>
            <a:chOff x="377687" y="3961046"/>
            <a:chExt cx="8388626" cy="804675"/>
          </a:xfrm>
        </p:grpSpPr>
        <p:sp>
          <p:nvSpPr>
            <p:cNvPr id="8" name="Rounded Rectangle 7"/>
            <p:cNvSpPr/>
            <p:nvPr/>
          </p:nvSpPr>
          <p:spPr>
            <a:xfrm>
              <a:off x="377687" y="3961046"/>
              <a:ext cx="8388626" cy="80467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  <a:alpha val="48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234364" y="4237309"/>
              <a:ext cx="753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24A84"/>
                  </a:solidFill>
                </a:rPr>
                <a:t>WEEK  7-8</a:t>
              </a:r>
              <a:endParaRPr lang="en-US" sz="1000" b="1" dirty="0">
                <a:solidFill>
                  <a:srgbClr val="024A84"/>
                </a:solidFill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77687" y="3101466"/>
            <a:ext cx="8388626" cy="804675"/>
            <a:chOff x="377687" y="3101466"/>
            <a:chExt cx="8388626" cy="804675"/>
          </a:xfrm>
        </p:grpSpPr>
        <p:sp>
          <p:nvSpPr>
            <p:cNvPr id="7" name="Rounded Rectangle 6"/>
            <p:cNvSpPr/>
            <p:nvPr/>
          </p:nvSpPr>
          <p:spPr>
            <a:xfrm>
              <a:off x="377687" y="3101466"/>
              <a:ext cx="8388626" cy="80467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  <a:alpha val="48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235644" y="3377981"/>
              <a:ext cx="753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24A84"/>
                  </a:solidFill>
                </a:rPr>
                <a:t>WEEK  4-6</a:t>
              </a:r>
              <a:endParaRPr lang="en-US" sz="1000" b="1" dirty="0">
                <a:solidFill>
                  <a:srgbClr val="024A84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377687" y="2241886"/>
            <a:ext cx="8388626" cy="804675"/>
            <a:chOff x="377687" y="2241886"/>
            <a:chExt cx="8388626" cy="804675"/>
          </a:xfrm>
        </p:grpSpPr>
        <p:sp>
          <p:nvSpPr>
            <p:cNvPr id="6" name="Rounded Rectangle 5"/>
            <p:cNvSpPr/>
            <p:nvPr/>
          </p:nvSpPr>
          <p:spPr>
            <a:xfrm>
              <a:off x="377687" y="2241886"/>
              <a:ext cx="8388626" cy="80467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  <a:alpha val="48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244608" y="2526337"/>
              <a:ext cx="753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24A84"/>
                  </a:solidFill>
                </a:rPr>
                <a:t>WEEK  2-3</a:t>
              </a:r>
              <a:endParaRPr lang="en-US" sz="1000" b="1" dirty="0">
                <a:solidFill>
                  <a:srgbClr val="024A84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377687" y="5680208"/>
            <a:ext cx="8388626" cy="804675"/>
          </a:xfrm>
          <a:prstGeom prst="roundRect">
            <a:avLst/>
          </a:prstGeom>
          <a:gradFill flip="none" rotWithShape="1">
            <a:gsLst>
              <a:gs pos="0">
                <a:schemeClr val="bg1">
                  <a:lumMod val="65000"/>
                  <a:tint val="66000"/>
                  <a:satMod val="160000"/>
                </a:schemeClr>
              </a:gs>
              <a:gs pos="50000">
                <a:schemeClr val="bg1">
                  <a:lumMod val="65000"/>
                  <a:tint val="44500"/>
                  <a:satMod val="160000"/>
                  <a:alpha val="48000"/>
                </a:schemeClr>
              </a:gs>
              <a:gs pos="100000">
                <a:schemeClr val="bg1">
                  <a:lumMod val="65000"/>
                  <a:tint val="23500"/>
                  <a:satMod val="160000"/>
                  <a:alpha val="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7775303" y="2370080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Status Update</a:t>
            </a:r>
            <a:endParaRPr lang="en-US" sz="650" b="1" dirty="0"/>
          </a:p>
        </p:txBody>
      </p:sp>
      <p:sp>
        <p:nvSpPr>
          <p:cNvPr id="25" name="Rounded Rectangle 24"/>
          <p:cNvSpPr/>
          <p:nvPr/>
        </p:nvSpPr>
        <p:spPr>
          <a:xfrm>
            <a:off x="7775303" y="3233183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Status Update</a:t>
            </a:r>
            <a:endParaRPr lang="en-US" sz="650" b="1" dirty="0"/>
          </a:p>
        </p:txBody>
      </p:sp>
      <p:sp>
        <p:nvSpPr>
          <p:cNvPr id="32" name="Rounded Rectangle 31"/>
          <p:cNvSpPr/>
          <p:nvPr/>
        </p:nvSpPr>
        <p:spPr>
          <a:xfrm>
            <a:off x="7775303" y="4099578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Status Update</a:t>
            </a:r>
            <a:endParaRPr lang="en-US" sz="650" b="1" dirty="0"/>
          </a:p>
        </p:txBody>
      </p:sp>
      <p:pic>
        <p:nvPicPr>
          <p:cNvPr id="53" name="Picture 52" descr="Infitinity-Logo-Ne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6317" y="375906"/>
            <a:ext cx="1952838" cy="287501"/>
          </a:xfrm>
          <a:prstGeom prst="rect">
            <a:avLst/>
          </a:prstGeom>
        </p:spPr>
      </p:pic>
      <p:sp>
        <p:nvSpPr>
          <p:cNvPr id="55" name="Title 1"/>
          <p:cNvSpPr txBox="1">
            <a:spLocks/>
          </p:cNvSpPr>
          <p:nvPr/>
        </p:nvSpPr>
        <p:spPr>
          <a:xfrm>
            <a:off x="256032" y="116988"/>
            <a:ext cx="8430768" cy="7553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b="1" i="1" dirty="0" smtClean="0">
                <a:solidFill>
                  <a:srgbClr val="024A84"/>
                </a:solidFill>
                <a:latin typeface="Calibri" pitchFamily="34" charset="0"/>
                <a:cs typeface="Calibri" pitchFamily="34" charset="0"/>
              </a:rPr>
              <a:t>Implementation Roles &amp; Responsibilities</a:t>
            </a:r>
            <a:endParaRPr lang="en-US" sz="2400" b="1" i="1" dirty="0">
              <a:solidFill>
                <a:srgbClr val="024A84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377687" y="1382306"/>
            <a:ext cx="8388626" cy="804675"/>
            <a:chOff x="377687" y="1382306"/>
            <a:chExt cx="8388626" cy="804675"/>
          </a:xfrm>
        </p:grpSpPr>
        <p:sp>
          <p:nvSpPr>
            <p:cNvPr id="5" name="Rounded Rectangle 4"/>
            <p:cNvSpPr/>
            <p:nvPr/>
          </p:nvSpPr>
          <p:spPr>
            <a:xfrm>
              <a:off x="377687" y="1382306"/>
              <a:ext cx="8388626" cy="80467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  <a:alpha val="48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/>
            <p:cNvSpPr txBox="1"/>
            <p:nvPr/>
          </p:nvSpPr>
          <p:spPr>
            <a:xfrm rot="16200000">
              <a:off x="253572" y="1659324"/>
              <a:ext cx="753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24A84"/>
                  </a:solidFill>
                </a:rPr>
                <a:t>WEEK  1</a:t>
              </a:r>
              <a:endParaRPr lang="en-US" sz="1000" b="1" dirty="0">
                <a:solidFill>
                  <a:srgbClr val="024A84"/>
                </a:solidFill>
              </a:endParaRPr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377687" y="4820626"/>
            <a:ext cx="8388626" cy="804675"/>
            <a:chOff x="377687" y="4820626"/>
            <a:chExt cx="8388626" cy="804675"/>
          </a:xfrm>
        </p:grpSpPr>
        <p:sp>
          <p:nvSpPr>
            <p:cNvPr id="9" name="Rounded Rectangle 8"/>
            <p:cNvSpPr/>
            <p:nvPr/>
          </p:nvSpPr>
          <p:spPr>
            <a:xfrm>
              <a:off x="377687" y="4820626"/>
              <a:ext cx="8388626" cy="804675"/>
            </a:xfrm>
            <a:prstGeom prst="roundRect">
              <a:avLst/>
            </a:prstGeom>
            <a:gradFill flip="none" rotWithShape="1">
              <a:gsLst>
                <a:gs pos="0">
                  <a:schemeClr val="bg1">
                    <a:lumMod val="65000"/>
                    <a:tint val="66000"/>
                    <a:satMod val="160000"/>
                  </a:schemeClr>
                </a:gs>
                <a:gs pos="50000">
                  <a:schemeClr val="bg1">
                    <a:lumMod val="65000"/>
                    <a:tint val="44500"/>
                    <a:satMod val="160000"/>
                    <a:alpha val="48000"/>
                  </a:schemeClr>
                </a:gs>
                <a:gs pos="100000">
                  <a:schemeClr val="bg1">
                    <a:lumMod val="65000"/>
                    <a:tint val="23500"/>
                    <a:satMod val="160000"/>
                    <a:alpha val="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225400" y="5096637"/>
              <a:ext cx="75303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24A84"/>
                  </a:solidFill>
                </a:rPr>
                <a:t>WEEK  9</a:t>
              </a:r>
              <a:endParaRPr lang="en-US" sz="1000" b="1" dirty="0">
                <a:solidFill>
                  <a:srgbClr val="024A84"/>
                </a:solidFill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 rot="16200000">
            <a:off x="224120" y="5948281"/>
            <a:ext cx="753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24A84"/>
                </a:solidFill>
              </a:rPr>
              <a:t>WEEK  10</a:t>
            </a:r>
            <a:endParaRPr lang="en-US" sz="1000" b="1" dirty="0">
              <a:solidFill>
                <a:srgbClr val="024A84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1755226" y="177624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2906076" y="177099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4025396" y="177625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5176246" y="177100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295566" y="17762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456926" y="178152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6640994" y="1513908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Contact Data Interfacing Vendors to initiate transfer process</a:t>
            </a:r>
            <a:endParaRPr lang="en-US" sz="65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7775303" y="1513908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Status Update</a:t>
            </a:r>
            <a:endParaRPr lang="en-US" sz="650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5506685" y="151390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Request Current Census from Carriers</a:t>
            </a:r>
            <a:endParaRPr lang="en-US" sz="650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372376" y="151390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Complete Benefits Structure Template</a:t>
            </a:r>
            <a:br>
              <a:rPr lang="en-US" sz="650" b="1" dirty="0" smtClean="0"/>
            </a:br>
            <a:r>
              <a:rPr lang="en-US" sz="650" b="1" dirty="0" smtClean="0"/>
              <a:t>(Broker Assistance)</a:t>
            </a:r>
            <a:endParaRPr lang="en-US" sz="65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3238067" y="151390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Complete import layout template</a:t>
            </a:r>
            <a:endParaRPr lang="en-US" sz="650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103758" y="151390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Responsibilities Acknowledgment and sign off</a:t>
            </a:r>
            <a:endParaRPr lang="en-US" sz="650" b="1" dirty="0"/>
          </a:p>
        </p:txBody>
      </p:sp>
      <p:sp>
        <p:nvSpPr>
          <p:cNvPr id="17" name="Rounded Rectangle 16"/>
          <p:cNvSpPr/>
          <p:nvPr/>
        </p:nvSpPr>
        <p:spPr>
          <a:xfrm>
            <a:off x="969449" y="1513908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Kick Off Meeting</a:t>
            </a:r>
            <a:endParaRPr lang="en-US" sz="650" b="1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764586" y="262230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2905388" y="261705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4040242" y="262231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3238067" y="2370080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Load Employee (Compensation) Data into System</a:t>
            </a:r>
            <a:endParaRPr lang="en-US" sz="650" b="1" dirty="0"/>
          </a:p>
        </p:txBody>
      </p:sp>
      <p:sp>
        <p:nvSpPr>
          <p:cNvPr id="23" name="Rounded Rectangle 22"/>
          <p:cNvSpPr/>
          <p:nvPr/>
        </p:nvSpPr>
        <p:spPr>
          <a:xfrm>
            <a:off x="2103758" y="2370080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Load Employee (Dependent)  Data into System</a:t>
            </a:r>
            <a:endParaRPr lang="en-US" sz="650" b="1" dirty="0"/>
          </a:p>
        </p:txBody>
      </p:sp>
      <p:sp>
        <p:nvSpPr>
          <p:cNvPr id="24" name="Rounded Rectangle 23"/>
          <p:cNvSpPr/>
          <p:nvPr/>
        </p:nvSpPr>
        <p:spPr>
          <a:xfrm>
            <a:off x="969449" y="2370080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Complete Benefits Rules/Rates Template</a:t>
            </a:r>
            <a:endParaRPr lang="en-US" sz="650" b="1" dirty="0"/>
          </a:p>
        </p:txBody>
      </p:sp>
      <p:cxnSp>
        <p:nvCxnSpPr>
          <p:cNvPr id="75" name="Straight Arrow Connector 74"/>
          <p:cNvCxnSpPr/>
          <p:nvPr/>
        </p:nvCxnSpPr>
        <p:spPr>
          <a:xfrm>
            <a:off x="1755236" y="349943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2906086" y="349418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4025406" y="349944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170996" y="348893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6301074" y="349419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451676" y="3499457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640994" y="323318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Build/Deliver Export files to Vendors</a:t>
            </a:r>
            <a:endParaRPr lang="en-US" sz="650" b="1" dirty="0"/>
          </a:p>
        </p:txBody>
      </p:sp>
      <p:sp>
        <p:nvSpPr>
          <p:cNvPr id="27" name="Rounded Rectangle 26"/>
          <p:cNvSpPr/>
          <p:nvPr/>
        </p:nvSpPr>
        <p:spPr>
          <a:xfrm>
            <a:off x="5506685" y="323318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Testing</a:t>
            </a:r>
            <a:endParaRPr lang="en-US" sz="650" b="1" dirty="0"/>
          </a:p>
        </p:txBody>
      </p:sp>
      <p:sp>
        <p:nvSpPr>
          <p:cNvPr id="28" name="Rounded Rectangle 27"/>
          <p:cNvSpPr/>
          <p:nvPr/>
        </p:nvSpPr>
        <p:spPr>
          <a:xfrm>
            <a:off x="4372376" y="323318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Audit Deductions against Benefits/Rates</a:t>
            </a:r>
            <a:endParaRPr lang="en-US" sz="65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3238067" y="323318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Load Existing Benefit Coverage Data</a:t>
            </a:r>
            <a:endParaRPr lang="en-US" sz="650" b="1" dirty="0"/>
          </a:p>
        </p:txBody>
      </p:sp>
      <p:sp>
        <p:nvSpPr>
          <p:cNvPr id="30" name="Rounded Rectangle 29"/>
          <p:cNvSpPr/>
          <p:nvPr/>
        </p:nvSpPr>
        <p:spPr>
          <a:xfrm>
            <a:off x="2103758" y="3233183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Continue To Configure System</a:t>
            </a:r>
            <a:endParaRPr lang="en-US" sz="65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969449" y="3233183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Check-in Meeting</a:t>
            </a:r>
            <a:br>
              <a:rPr lang="en-US" sz="650" b="1" dirty="0" smtClean="0"/>
            </a:br>
            <a:r>
              <a:rPr lang="en-US" sz="650" b="1" dirty="0" smtClean="0"/>
              <a:t> (if required)</a:t>
            </a:r>
            <a:endParaRPr lang="en-US" sz="650" b="1" dirty="0"/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1760496" y="43564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>
            <a:off x="2911346" y="435121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>
            <a:off x="4030666" y="435647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5176256" y="43459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/>
          <p:nvPr/>
        </p:nvCxnSpPr>
        <p:spPr>
          <a:xfrm>
            <a:off x="6348126" y="4361739"/>
            <a:ext cx="1355955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5506685" y="409957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Extract current deductions data from Payroll System</a:t>
            </a:r>
            <a:endParaRPr lang="en-US" sz="650" b="1" dirty="0"/>
          </a:p>
        </p:txBody>
      </p:sp>
      <p:sp>
        <p:nvSpPr>
          <p:cNvPr id="35" name="Rounded Rectangle 34"/>
          <p:cNvSpPr/>
          <p:nvPr/>
        </p:nvSpPr>
        <p:spPr>
          <a:xfrm>
            <a:off x="4372376" y="4099578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Ongoing Testing with Vendors</a:t>
            </a:r>
            <a:endParaRPr lang="en-US" sz="650" b="1" dirty="0"/>
          </a:p>
        </p:txBody>
      </p:sp>
      <p:sp>
        <p:nvSpPr>
          <p:cNvPr id="36" name="Rounded Rectangle 35"/>
          <p:cNvSpPr/>
          <p:nvPr/>
        </p:nvSpPr>
        <p:spPr>
          <a:xfrm>
            <a:off x="3238067" y="4099578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Testing</a:t>
            </a:r>
            <a:endParaRPr lang="en-US" sz="650" b="1" dirty="0"/>
          </a:p>
        </p:txBody>
      </p:sp>
      <p:sp>
        <p:nvSpPr>
          <p:cNvPr id="37" name="Rounded Rectangle 36"/>
          <p:cNvSpPr/>
          <p:nvPr/>
        </p:nvSpPr>
        <p:spPr>
          <a:xfrm>
            <a:off x="2103758" y="4099578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Training</a:t>
            </a:r>
            <a:endParaRPr lang="en-US" sz="650" b="1" dirty="0"/>
          </a:p>
        </p:txBody>
      </p:sp>
      <p:sp>
        <p:nvSpPr>
          <p:cNvPr id="38" name="Rounded Rectangle 37"/>
          <p:cNvSpPr/>
          <p:nvPr/>
        </p:nvSpPr>
        <p:spPr>
          <a:xfrm>
            <a:off x="969449" y="4099578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Release System for Internal Testing</a:t>
            </a:r>
            <a:endParaRPr lang="en-US" sz="650" b="1" dirty="0"/>
          </a:p>
        </p:txBody>
      </p:sp>
      <p:cxnSp>
        <p:nvCxnSpPr>
          <p:cNvPr id="89" name="Straight Arrow Connector 88"/>
          <p:cNvCxnSpPr/>
          <p:nvPr/>
        </p:nvCxnSpPr>
        <p:spPr>
          <a:xfrm>
            <a:off x="1755246" y="523405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2906096" y="522880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ounded Rectangle 42"/>
          <p:cNvSpPr/>
          <p:nvPr/>
        </p:nvSpPr>
        <p:spPr>
          <a:xfrm>
            <a:off x="3238067" y="4964134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Review Training</a:t>
            </a:r>
            <a:endParaRPr lang="en-US" sz="650" b="1" dirty="0"/>
          </a:p>
        </p:txBody>
      </p:sp>
      <p:sp>
        <p:nvSpPr>
          <p:cNvPr id="44" name="Rounded Rectangle 43"/>
          <p:cNvSpPr/>
          <p:nvPr/>
        </p:nvSpPr>
        <p:spPr>
          <a:xfrm>
            <a:off x="2103758" y="4964134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Testing</a:t>
            </a:r>
            <a:endParaRPr lang="en-US" sz="650" b="1" dirty="0"/>
          </a:p>
        </p:txBody>
      </p:sp>
      <p:sp>
        <p:nvSpPr>
          <p:cNvPr id="45" name="Rounded Rectangle 44"/>
          <p:cNvSpPr/>
          <p:nvPr/>
        </p:nvSpPr>
        <p:spPr>
          <a:xfrm>
            <a:off x="969449" y="4964134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Revisions per Results of Testing</a:t>
            </a:r>
            <a:endParaRPr lang="en-US" sz="650" b="1" dirty="0"/>
          </a:p>
        </p:txBody>
      </p:sp>
      <p:cxnSp>
        <p:nvCxnSpPr>
          <p:cNvPr id="91" name="Straight Arrow Connector 90"/>
          <p:cNvCxnSpPr/>
          <p:nvPr/>
        </p:nvCxnSpPr>
        <p:spPr>
          <a:xfrm>
            <a:off x="1755246" y="60853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/>
          <p:nvPr/>
        </p:nvCxnSpPr>
        <p:spPr>
          <a:xfrm>
            <a:off x="2906096" y="608011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>
            <a:off x="4025416" y="608537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>
            <a:off x="5171006" y="6074869"/>
            <a:ext cx="27326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5506685" y="5818650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System Release</a:t>
            </a:r>
            <a:endParaRPr lang="en-US" sz="650" b="1" dirty="0"/>
          </a:p>
        </p:txBody>
      </p:sp>
      <p:sp>
        <p:nvSpPr>
          <p:cNvPr id="49" name="Rounded Rectangle 48"/>
          <p:cNvSpPr/>
          <p:nvPr/>
        </p:nvSpPr>
        <p:spPr>
          <a:xfrm>
            <a:off x="4372376" y="5818650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System Sign-Off</a:t>
            </a:r>
            <a:endParaRPr lang="en-US" sz="650" b="1" dirty="0"/>
          </a:p>
        </p:txBody>
      </p:sp>
      <p:sp>
        <p:nvSpPr>
          <p:cNvPr id="50" name="Rounded Rectangle 49"/>
          <p:cNvSpPr/>
          <p:nvPr/>
        </p:nvSpPr>
        <p:spPr>
          <a:xfrm>
            <a:off x="3238067" y="5818650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Audit Deductions against Benefits/Rates</a:t>
            </a:r>
            <a:endParaRPr lang="en-US" sz="650" b="1" dirty="0"/>
          </a:p>
        </p:txBody>
      </p:sp>
      <p:sp>
        <p:nvSpPr>
          <p:cNvPr id="51" name="Rounded Rectangle 50"/>
          <p:cNvSpPr/>
          <p:nvPr/>
        </p:nvSpPr>
        <p:spPr>
          <a:xfrm>
            <a:off x="2103758" y="5818650"/>
            <a:ext cx="896112" cy="539979"/>
          </a:xfrm>
          <a:prstGeom prst="roundRect">
            <a:avLst/>
          </a:prstGeom>
          <a:solidFill>
            <a:srgbClr val="024A8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Extract Current deductions data from Payroll System</a:t>
            </a:r>
            <a:endParaRPr lang="en-US" sz="650" b="1" dirty="0"/>
          </a:p>
        </p:txBody>
      </p:sp>
      <p:sp>
        <p:nvSpPr>
          <p:cNvPr id="52" name="Rounded Rectangle 51"/>
          <p:cNvSpPr/>
          <p:nvPr/>
        </p:nvSpPr>
        <p:spPr>
          <a:xfrm>
            <a:off x="969449" y="5818650"/>
            <a:ext cx="896112" cy="539979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Review Meeting</a:t>
            </a:r>
            <a:endParaRPr lang="en-US" sz="650" b="1" dirty="0"/>
          </a:p>
        </p:txBody>
      </p:sp>
      <p:grpSp>
        <p:nvGrpSpPr>
          <p:cNvPr id="86" name="Group 85"/>
          <p:cNvGrpSpPr/>
          <p:nvPr/>
        </p:nvGrpSpPr>
        <p:grpSpPr>
          <a:xfrm>
            <a:off x="6653048" y="5002926"/>
            <a:ext cx="2468152" cy="1355834"/>
            <a:chOff x="6653048" y="5002926"/>
            <a:chExt cx="2468152" cy="1355834"/>
          </a:xfrm>
        </p:grpSpPr>
        <p:sp>
          <p:nvSpPr>
            <p:cNvPr id="103" name="Rounded Rectangle 102"/>
            <p:cNvSpPr/>
            <p:nvPr/>
          </p:nvSpPr>
          <p:spPr>
            <a:xfrm>
              <a:off x="6653048" y="5002926"/>
              <a:ext cx="2343807" cy="1355834"/>
            </a:xfrm>
            <a:prstGeom prst="roundRect">
              <a:avLst>
                <a:gd name="adj" fmla="val 8140"/>
              </a:avLst>
            </a:prstGeom>
            <a:solidFill>
              <a:schemeClr val="bg1"/>
            </a:solidFill>
            <a:ln>
              <a:solidFill>
                <a:srgbClr val="024A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Rounded Rectangle 94"/>
            <p:cNvSpPr/>
            <p:nvPr/>
          </p:nvSpPr>
          <p:spPr>
            <a:xfrm>
              <a:off x="6816244" y="5965041"/>
              <a:ext cx="483884" cy="133583"/>
            </a:xfrm>
            <a:prstGeom prst="round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b="1" dirty="0"/>
            </a:p>
          </p:txBody>
        </p:sp>
        <p:sp>
          <p:nvSpPr>
            <p:cNvPr id="96" name="Rounded Rectangle 95"/>
            <p:cNvSpPr/>
            <p:nvPr/>
          </p:nvSpPr>
          <p:spPr>
            <a:xfrm>
              <a:off x="6816244" y="5601122"/>
              <a:ext cx="483884" cy="133583"/>
            </a:xfrm>
            <a:prstGeom prst="roundRect">
              <a:avLst/>
            </a:prstGeom>
            <a:solidFill>
              <a:srgbClr val="024A8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b="1" dirty="0"/>
            </a:p>
          </p:txBody>
        </p:sp>
        <p:sp>
          <p:nvSpPr>
            <p:cNvPr id="99" name="Rounded Rectangle 98"/>
            <p:cNvSpPr/>
            <p:nvPr/>
          </p:nvSpPr>
          <p:spPr>
            <a:xfrm>
              <a:off x="6816244" y="5237204"/>
              <a:ext cx="483884" cy="133583"/>
            </a:xfrm>
            <a:prstGeom prst="round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50" b="1" dirty="0"/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365964" y="5180251"/>
              <a:ext cx="10544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1" dirty="0" smtClean="0">
                  <a:solidFill>
                    <a:srgbClr val="024A84"/>
                  </a:solidFill>
                </a:rPr>
                <a:t>Infinity</a:t>
              </a:r>
              <a:r>
                <a:rPr lang="en-US" sz="1000" b="1" i="1" dirty="0" smtClean="0">
                  <a:solidFill>
                    <a:srgbClr val="BF982E"/>
                  </a:solidFill>
                </a:rPr>
                <a:t>HR</a:t>
              </a:r>
              <a:endParaRPr lang="en-US" sz="1000" b="1" i="1" dirty="0">
                <a:solidFill>
                  <a:srgbClr val="BF982E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7365964" y="5542859"/>
              <a:ext cx="17552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1" dirty="0" smtClean="0">
                  <a:solidFill>
                    <a:srgbClr val="024A84"/>
                  </a:solidFill>
                </a:rPr>
                <a:t>Client Account</a:t>
              </a:r>
              <a:endParaRPr lang="en-US" sz="1000" b="1" i="1" dirty="0">
                <a:solidFill>
                  <a:srgbClr val="024A84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365964" y="5905464"/>
              <a:ext cx="175523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i="1" dirty="0" smtClean="0">
                  <a:solidFill>
                    <a:srgbClr val="024A84"/>
                  </a:solidFill>
                </a:rPr>
                <a:t>Infinity</a:t>
              </a:r>
              <a:r>
                <a:rPr lang="en-US" sz="1000" b="1" i="1" dirty="0" smtClean="0">
                  <a:solidFill>
                    <a:srgbClr val="BF982E"/>
                  </a:solidFill>
                </a:rPr>
                <a:t>HR</a:t>
              </a:r>
              <a:r>
                <a:rPr lang="en-US" sz="1000" b="1" i="1" dirty="0" smtClean="0">
                  <a:solidFill>
                    <a:srgbClr val="024A84"/>
                  </a:solidFill>
                </a:rPr>
                <a:t> &amp; Client Account</a:t>
              </a:r>
              <a:endParaRPr lang="en-US" sz="1000" b="1" i="1" dirty="0">
                <a:solidFill>
                  <a:srgbClr val="024A84"/>
                </a:solidFill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>
          <a:xfrm>
            <a:off x="5029126" y="2632849"/>
            <a:ext cx="269597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372376" y="2370080"/>
            <a:ext cx="896112" cy="539979"/>
          </a:xfrm>
          <a:prstGeom prst="roundRect">
            <a:avLst/>
          </a:prstGeom>
          <a:solidFill>
            <a:schemeClr val="bg2">
              <a:lumMod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50" b="1" dirty="0" smtClean="0"/>
              <a:t>Configure System</a:t>
            </a:r>
            <a:endParaRPr lang="en-US" sz="65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94280" y="957590"/>
            <a:ext cx="8849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rgbClr val="024A84"/>
                </a:solidFill>
              </a:rPr>
              <a:t>Infinity</a:t>
            </a:r>
            <a:r>
              <a:rPr lang="en-US" sz="1200" b="1" i="1" dirty="0" smtClean="0">
                <a:solidFill>
                  <a:srgbClr val="BF982E"/>
                </a:solidFill>
              </a:rPr>
              <a:t>HR</a:t>
            </a:r>
            <a:r>
              <a:rPr lang="en-US" sz="1200" i="1" dirty="0" smtClean="0">
                <a:solidFill>
                  <a:srgbClr val="024A84"/>
                </a:solidFill>
              </a:rPr>
              <a:t> </a:t>
            </a:r>
            <a:r>
              <a:rPr lang="en-US" sz="1200" b="1" i="1" dirty="0" smtClean="0">
                <a:solidFill>
                  <a:srgbClr val="024A84"/>
                </a:solidFill>
              </a:rPr>
              <a:t>Implementation Process 8-12 weeks; timing is dependent on size/scope/complexity, data integrity, and responsiveness</a:t>
            </a:r>
          </a:p>
          <a:p>
            <a:pPr algn="ctr"/>
            <a:r>
              <a:rPr lang="en-US" sz="1200" b="1" i="1" dirty="0" smtClean="0">
                <a:solidFill>
                  <a:srgbClr val="024A84"/>
                </a:solidFill>
              </a:rPr>
              <a:t>(Illustration of a typical implementation process)</a:t>
            </a:r>
            <a:endParaRPr lang="en-US" sz="1200" b="1" i="1" dirty="0">
              <a:solidFill>
                <a:srgbClr val="024A84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5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500"/>
                            </p:stCondLst>
                            <p:childTnLst>
                              <p:par>
                                <p:cTn id="1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25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35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000"/>
                            </p:stCondLst>
                            <p:childTnLst>
                              <p:par>
                                <p:cTn id="1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5000"/>
                            </p:stCondLst>
                            <p:childTnLst>
                              <p:par>
                                <p:cTn id="20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500"/>
                            </p:stCondLst>
                            <p:childTnLst>
                              <p:par>
                                <p:cTn id="2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00"/>
                            </p:stCondLst>
                            <p:childTnLst>
                              <p:par>
                                <p:cTn id="2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500"/>
                            </p:stCondLst>
                            <p:childTnLst>
                              <p:par>
                                <p:cTn id="2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1500"/>
                            </p:stCondLst>
                            <p:childTnLst>
                              <p:par>
                                <p:cTn id="2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2500"/>
                            </p:stCondLst>
                            <p:childTnLst>
                              <p:par>
                                <p:cTn id="2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000"/>
                            </p:stCondLst>
                            <p:childTnLst>
                              <p:par>
                                <p:cTn id="2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4000"/>
                            </p:stCondLst>
                            <p:childTnLst>
                              <p:par>
                                <p:cTn id="2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4500"/>
                            </p:stCondLst>
                            <p:childTnLst>
                              <p:par>
                                <p:cTn id="2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0"/>
                            </p:stCondLst>
                            <p:childTnLst>
                              <p:par>
                                <p:cTn id="2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5" grpId="0" animBg="1"/>
      <p:bldP spid="32" grpId="0" animBg="1"/>
      <p:bldP spid="69" grpId="0"/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3" grpId="0" animBg="1"/>
      <p:bldP spid="44" grpId="0" animBg="1"/>
      <p:bldP spid="45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3326</TotalTime>
  <Words>2155</Words>
  <Application>Microsoft Office PowerPoint</Application>
  <PresentationFormat>On-screen Show (4:3)</PresentationFormat>
  <Paragraphs>700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Arial Narrow</vt:lpstr>
      <vt:lpstr>Calibri</vt:lpstr>
      <vt:lpstr>Myriad Pro</vt:lpstr>
      <vt:lpstr>Segoe UI</vt:lpstr>
      <vt:lpstr>Tahoma</vt:lpstr>
      <vt:lpstr>Times New Roman</vt:lpstr>
      <vt:lpstr>Verdana</vt:lpstr>
      <vt:lpstr>Wingdings</vt:lpstr>
      <vt:lpstr>Office Theme</vt:lpstr>
      <vt:lpstr>PowerPoint Presentation</vt:lpstr>
      <vt:lpstr>System Overview</vt:lpstr>
      <vt:lpstr>Typical Data Flow</vt:lpstr>
      <vt:lpstr>Payroll Sync Overview</vt:lpstr>
      <vt:lpstr>Payroll Sync Data Fields</vt:lpstr>
      <vt:lpstr>Payroll Sync Data Fields</vt:lpstr>
      <vt:lpstr>Demonstration</vt:lpstr>
      <vt:lpstr>PowerPoint Presentation</vt:lpstr>
      <vt:lpstr>PowerPoint Presentation</vt:lpstr>
      <vt:lpstr>Key Differentiators</vt:lpstr>
      <vt:lpstr>Agenda</vt:lpstr>
      <vt:lpstr>Architecture</vt:lpstr>
      <vt:lpstr>Architecture</vt:lpstr>
      <vt:lpstr>Employee Portal</vt:lpstr>
      <vt:lpstr>Benefits Management</vt:lpstr>
      <vt:lpstr>Time Off Tracking</vt:lpstr>
      <vt:lpstr>Time &amp; Attendance</vt:lpstr>
      <vt:lpstr>Applicant Tracking</vt:lpstr>
      <vt:lpstr>Performance Management</vt:lpstr>
      <vt:lpstr>Employee Surveys</vt:lpstr>
      <vt:lpstr>Wellness Tracking</vt:lpstr>
      <vt:lpstr>Workflow Management</vt:lpstr>
      <vt:lpstr>Onboarding</vt:lpstr>
      <vt:lpstr>Advanced Reporting</vt:lpstr>
      <vt:lpstr>System Overview</vt:lpstr>
      <vt:lpstr>Implementation Overview</vt:lpstr>
      <vt:lpstr>HRIS Priorities</vt:lpstr>
      <vt:lpstr>Demo Agenda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 Beck</dc:creator>
  <cp:lastModifiedBy>Tracy Inman</cp:lastModifiedBy>
  <cp:revision>339</cp:revision>
  <dcterms:created xsi:type="dcterms:W3CDTF">2014-08-23T11:22:01Z</dcterms:created>
  <dcterms:modified xsi:type="dcterms:W3CDTF">2014-10-10T17:47:49Z</dcterms:modified>
</cp:coreProperties>
</file>